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7" r:id="rId1"/>
  </p:sldMasterIdLst>
  <p:notesMasterIdLst>
    <p:notesMasterId r:id="rId35"/>
  </p:notesMasterIdLst>
  <p:sldIdLst>
    <p:sldId id="256" r:id="rId2"/>
    <p:sldId id="289" r:id="rId3"/>
    <p:sldId id="523" r:id="rId4"/>
    <p:sldId id="291" r:id="rId5"/>
    <p:sldId id="294" r:id="rId6"/>
    <p:sldId id="524" r:id="rId7"/>
    <p:sldId id="510" r:id="rId8"/>
    <p:sldId id="296" r:id="rId9"/>
    <p:sldId id="298" r:id="rId10"/>
    <p:sldId id="513" r:id="rId11"/>
    <p:sldId id="514" r:id="rId12"/>
    <p:sldId id="302" r:id="rId13"/>
    <p:sldId id="511" r:id="rId14"/>
    <p:sldId id="303" r:id="rId15"/>
    <p:sldId id="519" r:id="rId16"/>
    <p:sldId id="311" r:id="rId17"/>
    <p:sldId id="306" r:id="rId18"/>
    <p:sldId id="310" r:id="rId19"/>
    <p:sldId id="517" r:id="rId20"/>
    <p:sldId id="516" r:id="rId21"/>
    <p:sldId id="520" r:id="rId22"/>
    <p:sldId id="515" r:id="rId23"/>
    <p:sldId id="518" r:id="rId24"/>
    <p:sldId id="312" r:id="rId25"/>
    <p:sldId id="522" r:id="rId26"/>
    <p:sldId id="525" r:id="rId27"/>
    <p:sldId id="309" r:id="rId28"/>
    <p:sldId id="505" r:id="rId29"/>
    <p:sldId id="506" r:id="rId30"/>
    <p:sldId id="507" r:id="rId31"/>
    <p:sldId id="508" r:id="rId32"/>
    <p:sldId id="509" r:id="rId33"/>
    <p:sldId id="313"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Franklin Gothic Book" panose="020B0503020102020204" pitchFamily="34" charset="0"/>
      <p:regular r:id="rId40"/>
      <p:italic r:id="rId41"/>
    </p:embeddedFont>
    <p:embeddedFont>
      <p:font typeface="Lato" panose="020F0502020204030203" pitchFamily="34" charset="0"/>
      <p:regular r:id="rId42"/>
      <p:bold r:id="rId43"/>
      <p:italic r:id="rId44"/>
      <p:boldItalic r:id="rId45"/>
    </p:embeddedFont>
    <p:embeddedFont>
      <p:font typeface="Montserrat" pitchFamily="2" charset="77"/>
      <p:regular r:id="rId46"/>
      <p:bold r:id="rId47"/>
      <p:italic r:id="rId48"/>
      <p:boldItalic r:id="rId49"/>
    </p:embeddedFont>
    <p:embeddedFont>
      <p:font typeface="Open Sans" panose="020B0606030504020204" pitchFamily="34" charset="0"/>
      <p:regular r:id="rId50"/>
      <p:bold r:id="rId51"/>
    </p:embeddedFont>
    <p:embeddedFont>
      <p:font typeface="Roboto" panose="02000000000000000000" pitchFamily="2" charset="0"/>
      <p:regular r:id="rId52"/>
      <p:bold r:id="rId53"/>
      <p:italic r:id="rId54"/>
      <p:boldItalic r:id="rId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 userDrawn="1">
          <p15:clr>
            <a:srgbClr val="A4A3A4"/>
          </p15:clr>
        </p15:guide>
        <p15:guide id="2" pos="3840" userDrawn="1">
          <p15:clr>
            <a:srgbClr val="A4A3A4"/>
          </p15:clr>
        </p15:guide>
        <p15:guide id="3" orient="horz" pos="3249" userDrawn="1">
          <p15:clr>
            <a:srgbClr val="A4A3A4"/>
          </p15:clr>
        </p15:guide>
        <p15:guide id="4" pos="234" userDrawn="1">
          <p15:clr>
            <a:srgbClr val="A4A3A4"/>
          </p15:clr>
        </p15:guide>
        <p15:guide id="5" orient="horz" pos="1071" userDrawn="1">
          <p15:clr>
            <a:srgbClr val="A4A3A4"/>
          </p15:clr>
        </p15:guide>
        <p15:guide id="7" orient="horz" pos="36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0" roundtripDataSignature="AMtx7mj4n0mIr+l4VLAJ38sQdiq39JVBk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sandre J"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210322-884E-42E5-B54C-88128C6EFFFA}">
  <a:tblStyle styleId="{C3210322-884E-42E5-B54C-88128C6EFFFA}" styleName="Table_0">
    <a:wholeTbl>
      <a:tcTxStyle b="off" i="off">
        <a:font>
          <a:latin typeface="Lato"/>
          <a:ea typeface="Lato"/>
          <a:cs typeface="Lat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DE8"/>
          </a:solidFill>
        </a:fill>
      </a:tcStyle>
    </a:wholeTbl>
    <a:band1H>
      <a:tcTxStyle/>
      <a:tcStyle>
        <a:tcBdr/>
        <a:fill>
          <a:solidFill>
            <a:srgbClr val="E5DACD"/>
          </a:solidFill>
        </a:fill>
      </a:tcStyle>
    </a:band1H>
    <a:band2H>
      <a:tcTxStyle/>
      <a:tcStyle>
        <a:tcBdr/>
      </a:tcStyle>
    </a:band2H>
    <a:band1V>
      <a:tcTxStyle/>
      <a:tcStyle>
        <a:tcBdr/>
        <a:fill>
          <a:solidFill>
            <a:srgbClr val="E5DACD"/>
          </a:solidFill>
        </a:fill>
      </a:tcStyle>
    </a:band1V>
    <a:band2V>
      <a:tcTxStyle/>
      <a:tcStyle>
        <a:tcBdr/>
      </a:tcStyle>
    </a:band2V>
    <a:lastCol>
      <a:tcTxStyle b="on" i="off">
        <a:font>
          <a:latin typeface="Lato"/>
          <a:ea typeface="Lato"/>
          <a:cs typeface="Lato"/>
        </a:font>
        <a:schemeClr val="lt1"/>
      </a:tcTxStyle>
      <a:tcStyle>
        <a:tcBdr/>
        <a:fill>
          <a:solidFill>
            <a:schemeClr val="accent1"/>
          </a:solidFill>
        </a:fill>
      </a:tcStyle>
    </a:lastCol>
    <a:firstCol>
      <a:tcTxStyle b="on" i="off">
        <a:font>
          <a:latin typeface="Lato"/>
          <a:ea typeface="Lato"/>
          <a:cs typeface="Lato"/>
        </a:font>
        <a:schemeClr val="lt1"/>
      </a:tcTxStyle>
      <a:tcStyle>
        <a:tcBdr/>
        <a:fill>
          <a:solidFill>
            <a:schemeClr val="accent1"/>
          </a:solidFill>
        </a:fill>
      </a:tcStyle>
    </a:firstCol>
    <a:lastRow>
      <a:tcTxStyle b="on" i="off">
        <a:font>
          <a:latin typeface="Lato"/>
          <a:ea typeface="Lato"/>
          <a:cs typeface="Lat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Lato"/>
          <a:ea typeface="Lato"/>
          <a:cs typeface="Lat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66"/>
    <p:restoredTop sz="94160"/>
  </p:normalViewPr>
  <p:slideViewPr>
    <p:cSldViewPr snapToGrid="0" snapToObjects="1" showGuides="1">
      <p:cViewPr>
        <p:scale>
          <a:sx n="104" d="100"/>
          <a:sy n="104" d="100"/>
        </p:scale>
        <p:origin x="432" y="144"/>
      </p:cViewPr>
      <p:guideLst>
        <p:guide orient="horz" pos="867"/>
        <p:guide pos="3840"/>
        <p:guide orient="horz" pos="3249"/>
        <p:guide pos="234"/>
        <p:guide orient="horz" pos="1071"/>
        <p:guide orient="horz" pos="36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customschemas.google.com/relationships/presentationmetadata" Target="meta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95fcf473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895fcf473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AU"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194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500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95fcf473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895fcf473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588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95fcf473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895fcf473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515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755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367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696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153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95fcf473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895fcf473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381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a:prstGeom prst="rect">
            <a:avLst/>
          </a:prstGeom>
        </p:spPr>
        <p:txBody>
          <a:bodyPr/>
          <a:lstStyle>
            <a:lvl1pPr>
              <a:defRPr baseline="0">
                <a:solidFill>
                  <a:schemeClr val="tx2"/>
                </a:solidFill>
              </a:defRPr>
            </a:lvl1pPr>
          </a:lstStyle>
          <a:p>
            <a:fld id="{00657C78-A7E9-8040-ABEB-3661EACA552D}" type="datetime1">
              <a:rPr lang="fr-FR" smtClean="0"/>
              <a:t>21/07/2020</a:t>
            </a:fld>
            <a:endParaRPr lang="en-US" dirty="0"/>
          </a:p>
        </p:txBody>
      </p:sp>
      <p:sp>
        <p:nvSpPr>
          <p:cNvPr id="5" name="Footer Placeholder 4"/>
          <p:cNvSpPr>
            <a:spLocks noGrp="1"/>
          </p:cNvSpPr>
          <p:nvPr>
            <p:ph type="ftr" sz="quarter" idx="11"/>
          </p:nvPr>
        </p:nvSpPr>
        <p:spPr>
          <a:xfrm>
            <a:off x="2584054" y="6453386"/>
            <a:ext cx="7023377" cy="404614"/>
          </a:xfrm>
          <a:prstGeom prst="rect">
            <a:avLst/>
          </a:prstGeo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a:prstGeom prst="rect">
            <a:avLst/>
          </a:prstGeom>
        </p:spPr>
        <p:txBody>
          <a:bodyPr/>
          <a:lstStyle>
            <a:lvl1pPr>
              <a:defRPr baseline="0">
                <a:solidFill>
                  <a:schemeClr val="tx2"/>
                </a:solidFill>
              </a:defRPr>
            </a:lvl1pPr>
          </a:lstStyle>
          <a:p>
            <a:fld id="{69E57DC2-970A-4B3E-BB1C-7A09969E49DF}" type="slidenum">
              <a:rPr lang="en-US" smtClean="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9" name="ZoneTexte 8">
            <a:extLst>
              <a:ext uri="{FF2B5EF4-FFF2-40B4-BE49-F238E27FC236}">
                <a16:creationId xmlns:a16="http://schemas.microsoft.com/office/drawing/2014/main" id="{C5C65B60-C63D-3F4F-8EFB-F053C04F9940}"/>
              </a:ext>
            </a:extLst>
          </p:cNvPr>
          <p:cNvSpPr txBox="1"/>
          <p:nvPr userDrawn="1"/>
        </p:nvSpPr>
        <p:spPr>
          <a:xfrm>
            <a:off x="669073" y="5073805"/>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2739570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390650" y="6453386"/>
            <a:ext cx="1204572" cy="404614"/>
          </a:xfrm>
          <a:prstGeom prst="rect">
            <a:avLst/>
          </a:prstGeom>
        </p:spPr>
        <p:txBody>
          <a:bodyPr/>
          <a:lstStyle/>
          <a:p>
            <a:fld id="{5A6A6224-5FA0-FA47-9D29-535A1B151AEA}" type="datetime1">
              <a:rPr lang="fr-FR" smtClean="0"/>
              <a:t>21/07/2020</a:t>
            </a:fld>
            <a:endParaRPr lang="en-US" dirty="0"/>
          </a:p>
        </p:txBody>
      </p:sp>
      <p:sp>
        <p:nvSpPr>
          <p:cNvPr id="5" name="Footer Placeholder 4"/>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36568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0"/>
        <p:cNvGrpSpPr/>
        <p:nvPr/>
      </p:nvGrpSpPr>
      <p:grpSpPr>
        <a:xfrm>
          <a:off x="0" y="0"/>
          <a:ext cx="0" cy="0"/>
          <a:chOff x="0" y="0"/>
          <a:chExt cx="0" cy="0"/>
        </a:xfrm>
      </p:grpSpPr>
      <p:sp>
        <p:nvSpPr>
          <p:cNvPr id="11" name="Google Shape;11;p35"/>
          <p:cNvSpPr>
            <a:spLocks noGrp="1"/>
          </p:cNvSpPr>
          <p:nvPr>
            <p:ph type="pic" idx="2"/>
          </p:nvPr>
        </p:nvSpPr>
        <p:spPr>
          <a:xfrm>
            <a:off x="230124" y="228600"/>
            <a:ext cx="11731752" cy="640080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2" name="Google Shape;12;p35"/>
          <p:cNvSpPr txBox="1">
            <a:spLocks noGrp="1"/>
          </p:cNvSpPr>
          <p:nvPr>
            <p:ph type="title"/>
          </p:nvPr>
        </p:nvSpPr>
        <p:spPr>
          <a:xfrm>
            <a:off x="1536700" y="1079022"/>
            <a:ext cx="4495800" cy="174037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700"/>
              <a:buFont typeface="Montserrat"/>
              <a:buNone/>
              <a:defRPr sz="37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66921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6"/>
        <p:cNvGrpSpPr/>
        <p:nvPr/>
      </p:nvGrpSpPr>
      <p:grpSpPr>
        <a:xfrm>
          <a:off x="0" y="0"/>
          <a:ext cx="0" cy="0"/>
          <a:chOff x="0" y="0"/>
          <a:chExt cx="0" cy="0"/>
        </a:xfrm>
      </p:grpSpPr>
      <p:sp>
        <p:nvSpPr>
          <p:cNvPr id="17" name="Google Shape;17;p37"/>
          <p:cNvSpPr>
            <a:spLocks noGrp="1"/>
          </p:cNvSpPr>
          <p:nvPr>
            <p:ph type="pic" idx="2"/>
          </p:nvPr>
        </p:nvSpPr>
        <p:spPr>
          <a:xfrm>
            <a:off x="5228493" y="1617785"/>
            <a:ext cx="3540368" cy="5240215"/>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8" name="Google Shape;18;p37"/>
          <p:cNvSpPr txBox="1">
            <a:spLocks noGrp="1"/>
          </p:cNvSpPr>
          <p:nvPr>
            <p:ph type="title"/>
          </p:nvPr>
        </p:nvSpPr>
        <p:spPr>
          <a:xfrm>
            <a:off x="2086707" y="1045587"/>
            <a:ext cx="3774831" cy="1879322"/>
          </a:xfrm>
          <a:prstGeom prst="rect">
            <a:avLst/>
          </a:prstGeom>
          <a:noFill/>
          <a:ln>
            <a:noFill/>
          </a:ln>
        </p:spPr>
        <p:txBody>
          <a:bodyPr spcFirstLastPara="1" wrap="square" lIns="91425" tIns="45700" rIns="91425" bIns="45700" anchor="t" anchorCtr="0">
            <a:normAutofit/>
          </a:bodyPr>
          <a:lstStyle>
            <a:lvl1pPr marR="0" lvl="0" algn="r" rtl="0">
              <a:lnSpc>
                <a:spcPct val="90000"/>
              </a:lnSpc>
              <a:spcBef>
                <a:spcPts val="0"/>
              </a:spcBef>
              <a:spcAft>
                <a:spcPts val="0"/>
              </a:spcAft>
              <a:buClr>
                <a:schemeClr val="dk1"/>
              </a:buClr>
              <a:buSzPts val="3700"/>
              <a:buFont typeface="Montserrat"/>
              <a:buNone/>
              <a:defRPr sz="37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7"/>
          <p:cNvSpPr>
            <a:spLocks noGrp="1"/>
          </p:cNvSpPr>
          <p:nvPr>
            <p:ph type="pic" idx="3"/>
          </p:nvPr>
        </p:nvSpPr>
        <p:spPr>
          <a:xfrm>
            <a:off x="9142477" y="0"/>
            <a:ext cx="2133599" cy="267286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0" name="Google Shape;20;p37"/>
          <p:cNvSpPr>
            <a:spLocks noGrp="1"/>
          </p:cNvSpPr>
          <p:nvPr>
            <p:ph type="pic" idx="4"/>
          </p:nvPr>
        </p:nvSpPr>
        <p:spPr>
          <a:xfrm>
            <a:off x="9142477" y="2924907"/>
            <a:ext cx="2133599" cy="267286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pic>
        <p:nvPicPr>
          <p:cNvPr id="7" name="Image 6" descr="Une image contenant portable, ordinateur, noir&#10;&#10;Description générée automatiquement">
            <a:extLst>
              <a:ext uri="{FF2B5EF4-FFF2-40B4-BE49-F238E27FC236}">
                <a16:creationId xmlns:a16="http://schemas.microsoft.com/office/drawing/2014/main" id="{1B67A6D0-63EA-5B4D-8784-D299D83C99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2800" y="6172200"/>
            <a:ext cx="1077960" cy="599540"/>
          </a:xfrm>
          <a:prstGeom prst="rect">
            <a:avLst/>
          </a:prstGeom>
        </p:spPr>
      </p:pic>
      <p:sp>
        <p:nvSpPr>
          <p:cNvPr id="8" name="Slide Number Placeholder 5">
            <a:extLst>
              <a:ext uri="{FF2B5EF4-FFF2-40B4-BE49-F238E27FC236}">
                <a16:creationId xmlns:a16="http://schemas.microsoft.com/office/drawing/2014/main" id="{3CFE8497-54AD-6440-8DB6-F13D46BD9BC3}"/>
              </a:ext>
            </a:extLst>
          </p:cNvPr>
          <p:cNvSpPr>
            <a:spLocks noGrp="1"/>
          </p:cNvSpPr>
          <p:nvPr>
            <p:ph type="sldNum" sz="quarter" idx="10"/>
          </p:nvPr>
        </p:nvSpPr>
        <p:spPr>
          <a:xfrm>
            <a:off x="9830683" y="6453386"/>
            <a:ext cx="1596292" cy="404614"/>
          </a:xfrm>
          <a:prstGeom prst="rect">
            <a:avLst/>
          </a:prstGeom>
        </p:spPr>
        <p:txBody>
          <a:bodyPr/>
          <a:lstStyle>
            <a:lvl1pPr>
              <a:defRPr baseline="0">
                <a:solidFill>
                  <a:schemeClr val="tx2"/>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010682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4_Custom Layout">
  <p:cSld name="74_Custom Layou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167819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Rectangle 6" title="Side bar">
            <a:extLst>
              <a:ext uri="{FF2B5EF4-FFF2-40B4-BE49-F238E27FC236}">
                <a16:creationId xmlns:a16="http://schemas.microsoft.com/office/drawing/2014/main" id="{BFE81825-7413-8145-A2AF-42F386834DD0}"/>
              </a:ext>
            </a:extLst>
          </p:cNvPr>
          <p:cNvSpPr/>
          <p:nvPr userDrawn="1"/>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5">
            <a:extLst>
              <a:ext uri="{FF2B5EF4-FFF2-40B4-BE49-F238E27FC236}">
                <a16:creationId xmlns:a16="http://schemas.microsoft.com/office/drawing/2014/main" id="{BAF02027-51BE-7D43-B23A-6F051C892582}"/>
              </a:ext>
            </a:extLst>
          </p:cNvPr>
          <p:cNvSpPr>
            <a:spLocks noGrp="1"/>
          </p:cNvSpPr>
          <p:nvPr>
            <p:ph type="sldNum" sz="quarter" idx="4"/>
          </p:nvPr>
        </p:nvSpPr>
        <p:spPr>
          <a:xfrm>
            <a:off x="9830683" y="6453386"/>
            <a:ext cx="1596292" cy="404614"/>
          </a:xfrm>
          <a:prstGeom prst="rect">
            <a:avLst/>
          </a:prstGeom>
        </p:spPr>
        <p:txBody>
          <a:bodyPr/>
          <a:lstStyle>
            <a:lvl1pPr>
              <a:defRPr baseline="0">
                <a:solidFill>
                  <a:schemeClr val="tx2"/>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49096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390650" y="6453386"/>
            <a:ext cx="1204572" cy="404614"/>
          </a:xfrm>
          <a:prstGeom prst="rect">
            <a:avLst/>
          </a:prstGeom>
        </p:spPr>
        <p:txBody>
          <a:bodyPr/>
          <a:lstStyle/>
          <a:p>
            <a:fld id="{FE7658B6-BEF2-4B49-8773-7FE16761AEB0}" type="datetime1">
              <a:rPr lang="fr-FR" smtClean="0"/>
              <a:t>21/07/2020</a:t>
            </a:fld>
            <a:endParaRPr lang="en-US" dirty="0"/>
          </a:p>
        </p:txBody>
      </p:sp>
      <p:sp>
        <p:nvSpPr>
          <p:cNvPr id="6" name="Footer Placeholder 5"/>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7" name="Slide Number Placeholder 6"/>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77671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390650" y="6453386"/>
            <a:ext cx="1204572" cy="404614"/>
          </a:xfrm>
          <a:prstGeom prst="rect">
            <a:avLst/>
          </a:prstGeom>
        </p:spPr>
        <p:txBody>
          <a:bodyPr/>
          <a:lstStyle/>
          <a:p>
            <a:fld id="{F64BC823-3477-CF42-92A4-82076D0D7D7D}" type="datetime1">
              <a:rPr lang="fr-FR" smtClean="0"/>
              <a:t>21/07/2020</a:t>
            </a:fld>
            <a:endParaRPr lang="en-US" dirty="0"/>
          </a:p>
        </p:txBody>
      </p:sp>
      <p:sp>
        <p:nvSpPr>
          <p:cNvPr id="8" name="Footer Placeholder 7"/>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9" name="Slide Number Placeholder 8"/>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16836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a:xfrm>
            <a:off x="1390650" y="6453386"/>
            <a:ext cx="1204572" cy="404614"/>
          </a:xfrm>
          <a:prstGeom prst="rect">
            <a:avLst/>
          </a:prstGeom>
        </p:spPr>
        <p:txBody>
          <a:bodyPr/>
          <a:lstStyle/>
          <a:p>
            <a:fld id="{7FF10110-5C73-7F4D-BE15-D2C5320338BF}" type="datetime1">
              <a:rPr lang="fr-FR" smtClean="0"/>
              <a:t>21/07/2020</a:t>
            </a:fld>
            <a:endParaRPr lang="en-US" dirty="0"/>
          </a:p>
        </p:txBody>
      </p:sp>
      <p:sp>
        <p:nvSpPr>
          <p:cNvPr id="4" name="Footer Placeholder 3"/>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17102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90650" y="6453386"/>
            <a:ext cx="1204572" cy="404614"/>
          </a:xfrm>
          <a:prstGeom prst="rect">
            <a:avLst/>
          </a:prstGeom>
        </p:spPr>
        <p:txBody>
          <a:bodyPr/>
          <a:lstStyle/>
          <a:p>
            <a:fld id="{54EACB13-1CE9-994E-A8DD-62BB3D2838C1}" type="datetime1">
              <a:rPr lang="fr-FR" smtClean="0"/>
              <a:t>21/07/2020</a:t>
            </a:fld>
            <a:endParaRPr lang="en-US" dirty="0"/>
          </a:p>
        </p:txBody>
      </p:sp>
      <p:sp>
        <p:nvSpPr>
          <p:cNvPr id="3" name="Footer Placeholder 2"/>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4" name="Slide Number Placeholder 3"/>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65765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fld id="{604CF1D6-BCAE-104A-89B8-FA4AD9A02C35}" type="datetime1">
              <a:rPr lang="fr-FR" smtClean="0"/>
              <a:t>21/07/2020</a:t>
            </a:fld>
            <a:endParaRPr lang="en-US" dirty="0"/>
          </a:p>
        </p:txBody>
      </p:sp>
      <p:sp>
        <p:nvSpPr>
          <p:cNvPr id="6" name="Footer Placeholder 5"/>
          <p:cNvSpPr>
            <a:spLocks noGrp="1"/>
          </p:cNvSpPr>
          <p:nvPr>
            <p:ph type="ftr" sz="quarter" idx="11"/>
          </p:nvPr>
        </p:nvSpPr>
        <p:spPr>
          <a:xfrm>
            <a:off x="2205945" y="6453386"/>
            <a:ext cx="2373675" cy="404614"/>
          </a:xfrm>
          <a:prstGeom prst="rect">
            <a:avLst/>
          </a:prstGeo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a:prstGeom prst="rect">
            <a:avLst/>
          </a:prstGeom>
        </p:spPr>
        <p:txBody>
          <a:bodyPr/>
          <a:lstStyle>
            <a:lvl1pPr>
              <a:defRPr>
                <a:solidFill>
                  <a:schemeClr val="tx2"/>
                </a:solidFill>
              </a:defRPr>
            </a:lvl1pPr>
          </a:lstStyle>
          <a:p>
            <a:fld id="{69E57DC2-970A-4B3E-BB1C-7A09969E49DF}"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95584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fld id="{C4A1D8AD-537D-654E-B5CE-3F9EB5DBD041}" type="datetime1">
              <a:rPr lang="fr-FR" smtClean="0"/>
              <a:t>21/07/2020</a:t>
            </a:fld>
            <a:endParaRPr lang="en-US" dirty="0"/>
          </a:p>
        </p:txBody>
      </p:sp>
      <p:sp>
        <p:nvSpPr>
          <p:cNvPr id="6" name="Footer Placeholder 5"/>
          <p:cNvSpPr>
            <a:spLocks noGrp="1"/>
          </p:cNvSpPr>
          <p:nvPr>
            <p:ph type="ftr" sz="quarter" idx="11"/>
          </p:nvPr>
        </p:nvSpPr>
        <p:spPr>
          <a:xfrm>
            <a:off x="2205945" y="6453386"/>
            <a:ext cx="2373675" cy="404614"/>
          </a:xfrm>
          <a:prstGeom prst="rect">
            <a:avLst/>
          </a:prstGeo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a:prstGeom prst="rect">
            <a:avLst/>
          </a:prstGeom>
        </p:spPr>
        <p:txBody>
          <a:bodyPr/>
          <a:lstStyle>
            <a:lvl1pPr>
              <a:defRPr>
                <a:solidFill>
                  <a:schemeClr val="tx2"/>
                </a:solidFill>
              </a:defRPr>
            </a:lvl1pPr>
          </a:lstStyle>
          <a:p>
            <a:fld id="{69E57DC2-970A-4B3E-BB1C-7A09969E49DF}"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776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390650" y="6453386"/>
            <a:ext cx="1204572" cy="404614"/>
          </a:xfrm>
          <a:prstGeom prst="rect">
            <a:avLst/>
          </a:prstGeom>
        </p:spPr>
        <p:txBody>
          <a:bodyPr/>
          <a:lstStyle/>
          <a:p>
            <a:fld id="{FCC0BFDB-313C-8144-B283-6F9A7D00DE73}" type="datetime1">
              <a:rPr lang="fr-FR" smtClean="0"/>
              <a:t>21/07/2020</a:t>
            </a:fld>
            <a:endParaRPr lang="en-US" dirty="0"/>
          </a:p>
        </p:txBody>
      </p:sp>
      <p:sp>
        <p:nvSpPr>
          <p:cNvPr id="5" name="Footer Placeholder 4"/>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44171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Slide Number Placeholder 5">
            <a:extLst>
              <a:ext uri="{FF2B5EF4-FFF2-40B4-BE49-F238E27FC236}">
                <a16:creationId xmlns:a16="http://schemas.microsoft.com/office/drawing/2014/main" id="{ABCF7462-2ED7-5945-8B39-BD142FF288AE}"/>
              </a:ext>
            </a:extLst>
          </p:cNvPr>
          <p:cNvSpPr>
            <a:spLocks noGrp="1"/>
          </p:cNvSpPr>
          <p:nvPr>
            <p:ph type="sldNum" sz="quarter" idx="4"/>
          </p:nvPr>
        </p:nvSpPr>
        <p:spPr>
          <a:xfrm>
            <a:off x="5374054" y="6453386"/>
            <a:ext cx="1596292" cy="404614"/>
          </a:xfrm>
          <a:prstGeom prst="rect">
            <a:avLst/>
          </a:prstGeom>
        </p:spPr>
        <p:txBody>
          <a:bodyPr/>
          <a:lstStyle>
            <a:lvl1pPr>
              <a:defRPr baseline="0">
                <a:solidFill>
                  <a:schemeClr val="tx2"/>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128910143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 id="2147483843" r:id="rId13"/>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tiff"/><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53.tiff"/><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7.wdp"/><Relationship Id="rId9" Type="http://schemas.openxmlformats.org/officeDocument/2006/relationships/image" Target="../media/image32.tiff"/></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jpeg"/><Relationship Id="rId5" Type="http://schemas.microsoft.com/office/2007/relationships/hdphoto" Target="../media/hdphoto13.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7" Type="http://schemas.microsoft.com/office/2007/relationships/hdphoto" Target="../media/hdphoto14.wdp"/><Relationship Id="rId2"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18.tiff"/><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60.tiff"/><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2.tiff"/><Relationship Id="rId4" Type="http://schemas.microsoft.com/office/2007/relationships/hdphoto" Target="../media/hdphoto7.wdp"/><Relationship Id="rId9"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12.xml"/><Relationship Id="rId4" Type="http://schemas.openxmlformats.org/officeDocument/2006/relationships/image" Target="../media/image80.tiff"/></Relationships>
</file>

<file path=ppt/slides/_rels/slide2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12.xml"/><Relationship Id="rId4" Type="http://schemas.openxmlformats.org/officeDocument/2006/relationships/image" Target="../media/image83.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6.png"/><Relationship Id="rId5" Type="http://schemas.microsoft.com/office/2007/relationships/hdphoto" Target="../media/hdphoto17.wdp"/><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tiff"/><Relationship Id="rId1" Type="http://schemas.openxmlformats.org/officeDocument/2006/relationships/slideLayout" Target="../slideLayouts/slideLayout12.xml"/><Relationship Id="rId4" Type="http://schemas.openxmlformats.org/officeDocument/2006/relationships/image" Target="../media/image89.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5.tiff"/><Relationship Id="rId4" Type="http://schemas.openxmlformats.org/officeDocument/2006/relationships/image" Target="../media/image94.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tiff"/><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g895fcf4734_0_1"/>
          <p:cNvSpPr/>
          <p:nvPr/>
        </p:nvSpPr>
        <p:spPr>
          <a:xfrm>
            <a:off x="0" y="4572457"/>
            <a:ext cx="12192000" cy="22854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ato"/>
              <a:buNone/>
            </a:pPr>
            <a:endParaRPr sz="1800" b="0" i="0" u="none" strike="noStrike" cap="none" dirty="0">
              <a:solidFill>
                <a:srgbClr val="FFFFFF"/>
              </a:solidFill>
              <a:latin typeface="Twentieth Century"/>
              <a:ea typeface="Twentieth Century"/>
              <a:cs typeface="Twentieth Century"/>
              <a:sym typeface="Twentieth Century"/>
            </a:endParaRPr>
          </a:p>
        </p:txBody>
      </p:sp>
      <p:sp>
        <p:nvSpPr>
          <p:cNvPr id="461" name="Google Shape;461;g895fcf4734_0_1"/>
          <p:cNvSpPr txBox="1">
            <a:spLocks noGrp="1"/>
          </p:cNvSpPr>
          <p:nvPr>
            <p:ph type="title"/>
          </p:nvPr>
        </p:nvSpPr>
        <p:spPr>
          <a:xfrm>
            <a:off x="11" y="5469799"/>
            <a:ext cx="7834200" cy="126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Montserrat"/>
              <a:buNone/>
            </a:pPr>
            <a:r>
              <a:rPr lang="fr-FR" sz="3000" dirty="0">
                <a:solidFill>
                  <a:schemeClr val="tx1"/>
                </a:solidFill>
              </a:rPr>
              <a:t>SÉMINAIRE AU</a:t>
            </a:r>
            <a:br>
              <a:rPr lang="fr-FR" sz="3000" dirty="0">
                <a:solidFill>
                  <a:schemeClr val="tx1"/>
                </a:solidFill>
              </a:rPr>
            </a:br>
            <a:r>
              <a:rPr lang="fr-FR" sz="3000" dirty="0">
                <a:solidFill>
                  <a:schemeClr val="tx1"/>
                </a:solidFill>
              </a:rPr>
              <a:t>DOMAINE DE LA BLONDELLERIE</a:t>
            </a:r>
            <a:endParaRPr sz="3000" dirty="0">
              <a:solidFill>
                <a:schemeClr val="tx1"/>
              </a:solidFill>
            </a:endParaRPr>
          </a:p>
        </p:txBody>
      </p:sp>
      <p:cxnSp>
        <p:nvCxnSpPr>
          <p:cNvPr id="462" name="Google Shape;462;g895fcf4734_0_1"/>
          <p:cNvCxnSpPr/>
          <p:nvPr/>
        </p:nvCxnSpPr>
        <p:spPr>
          <a:xfrm rot="10800000">
            <a:off x="8386843" y="5650971"/>
            <a:ext cx="0" cy="914400"/>
          </a:xfrm>
          <a:prstGeom prst="straightConnector1">
            <a:avLst/>
          </a:prstGeom>
          <a:noFill/>
          <a:ln w="19050" cap="flat" cmpd="sng">
            <a:solidFill>
              <a:schemeClr val="tx1">
                <a:lumMod val="65000"/>
                <a:lumOff val="35000"/>
                <a:alpha val="80000"/>
              </a:schemeClr>
            </a:solidFill>
            <a:prstDash val="solid"/>
            <a:miter lim="800000"/>
            <a:headEnd type="none" w="sm" len="sm"/>
            <a:tailEnd type="none" w="sm" len="sm"/>
          </a:ln>
        </p:spPr>
      </p:cxnSp>
      <p:sp>
        <p:nvSpPr>
          <p:cNvPr id="4" name="ZoneTexte 3">
            <a:extLst>
              <a:ext uri="{FF2B5EF4-FFF2-40B4-BE49-F238E27FC236}">
                <a16:creationId xmlns:a16="http://schemas.microsoft.com/office/drawing/2014/main" id="{FE45C750-4F5C-D34A-A72D-E0C504C70CBC}"/>
              </a:ext>
            </a:extLst>
          </p:cNvPr>
          <p:cNvSpPr txBox="1"/>
          <p:nvPr/>
        </p:nvSpPr>
        <p:spPr>
          <a:xfrm>
            <a:off x="8915400" y="5815416"/>
            <a:ext cx="3276589" cy="648896"/>
          </a:xfrm>
          <a:prstGeom prst="rect">
            <a:avLst/>
          </a:prstGeom>
          <a:noFill/>
        </p:spPr>
        <p:txBody>
          <a:bodyPr wrap="square" rtlCol="0">
            <a:spAutoFit/>
          </a:bodyPr>
          <a:lstStyle/>
          <a:p>
            <a:pPr algn="just">
              <a:spcBef>
                <a:spcPts val="500"/>
              </a:spcBef>
            </a:pPr>
            <a:r>
              <a:rPr lang="fr-FR" sz="1600" dirty="0">
                <a:latin typeface="Roboto" panose="02000000000000000000" pitchFamily="2" charset="0"/>
                <a:ea typeface="Roboto" panose="02000000000000000000" pitchFamily="2" charset="0"/>
              </a:rPr>
              <a:t>La </a:t>
            </a:r>
            <a:r>
              <a:rPr lang="fr-FR" sz="1600" dirty="0" err="1">
                <a:latin typeface="Roboto" panose="02000000000000000000" pitchFamily="2" charset="0"/>
                <a:ea typeface="Roboto" panose="02000000000000000000" pitchFamily="2" charset="0"/>
              </a:rPr>
              <a:t>Blondellerie</a:t>
            </a:r>
            <a:endParaRPr lang="fr-FR" sz="1600" dirty="0">
              <a:latin typeface="Roboto" panose="02000000000000000000" pitchFamily="2" charset="0"/>
              <a:ea typeface="Roboto" panose="02000000000000000000" pitchFamily="2" charset="0"/>
            </a:endParaRPr>
          </a:p>
          <a:p>
            <a:pPr algn="just">
              <a:spcBef>
                <a:spcPts val="500"/>
              </a:spcBef>
            </a:pPr>
            <a:r>
              <a:rPr lang="fr-FR" sz="1600" dirty="0">
                <a:latin typeface="Roboto" panose="02000000000000000000" pitchFamily="2" charset="0"/>
                <a:ea typeface="Roboto" panose="02000000000000000000" pitchFamily="2" charset="0"/>
              </a:rPr>
              <a:t>41220 </a:t>
            </a:r>
            <a:r>
              <a:rPr lang="fr-FR" sz="1600" dirty="0" err="1">
                <a:latin typeface="Roboto" panose="02000000000000000000" pitchFamily="2" charset="0"/>
                <a:ea typeface="Roboto" panose="02000000000000000000" pitchFamily="2" charset="0"/>
              </a:rPr>
              <a:t>Crouy</a:t>
            </a:r>
            <a:r>
              <a:rPr lang="fr-FR" sz="1600" dirty="0">
                <a:latin typeface="Roboto" panose="02000000000000000000" pitchFamily="2" charset="0"/>
                <a:ea typeface="Roboto" panose="02000000000000000000" pitchFamily="2" charset="0"/>
              </a:rPr>
              <a:t> sur Cosson</a:t>
            </a:r>
          </a:p>
        </p:txBody>
      </p:sp>
      <p:pic>
        <p:nvPicPr>
          <p:cNvPr id="5" name="Image 4" descr="Une image contenant herbe, extérieur, champ, vert&#10;&#10;Description générée automatiquement">
            <a:extLst>
              <a:ext uri="{FF2B5EF4-FFF2-40B4-BE49-F238E27FC236}">
                <a16:creationId xmlns:a16="http://schemas.microsoft.com/office/drawing/2014/main" id="{7ECDE604-4544-BB4B-8195-F32764BE2D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5244"/>
            <a:ext cx="12192000" cy="48258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intérieur, plancher, plafond, bâtiment&#10;&#10;Description générée automatiquement">
            <a:extLst>
              <a:ext uri="{FF2B5EF4-FFF2-40B4-BE49-F238E27FC236}">
                <a16:creationId xmlns:a16="http://schemas.microsoft.com/office/drawing/2014/main" id="{E3C80983-E052-CF4F-93F0-626135CDA8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7348" y="1975484"/>
            <a:ext cx="6963508" cy="2806985"/>
          </a:xfrm>
          <a:prstGeom prst="rect">
            <a:avLst/>
          </a:prstGeom>
        </p:spPr>
      </p:pic>
      <p:pic>
        <p:nvPicPr>
          <p:cNvPr id="19" name="Image 18">
            <a:extLst>
              <a:ext uri="{FF2B5EF4-FFF2-40B4-BE49-F238E27FC236}">
                <a16:creationId xmlns:a16="http://schemas.microsoft.com/office/drawing/2014/main" id="{ED21F79C-A748-E442-8B72-49F0823B78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27365" y="2021505"/>
            <a:ext cx="3456053" cy="2603093"/>
          </a:xfrm>
          <a:prstGeom prst="rect">
            <a:avLst/>
          </a:prstGeom>
        </p:spPr>
      </p:pic>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34964" y="555115"/>
            <a:ext cx="4248149" cy="501179"/>
          </a:xfrm>
        </p:spPr>
        <p:txBody>
          <a:bodyPr>
            <a:normAutofit fontScale="90000"/>
          </a:bodyPr>
          <a:lstStyle/>
          <a:p>
            <a:pPr algn="ctr"/>
            <a:r>
              <a:rPr lang="fr-FR" dirty="0"/>
              <a:t>2</a:t>
            </a:r>
            <a:r>
              <a:rPr lang="fr-FR" baseline="30000" dirty="0"/>
              <a:t>ème</a:t>
            </a:r>
            <a:r>
              <a:rPr lang="fr-FR" dirty="0"/>
              <a:t> ÉTAGE</a:t>
            </a:r>
            <a:br>
              <a:rPr lang="fr-FR" dirty="0"/>
            </a:br>
            <a:br>
              <a:rPr lang="fr-FR" dirty="0"/>
            </a:br>
            <a:endParaRPr lang="fr-FR" dirty="0"/>
          </a:p>
        </p:txBody>
      </p:sp>
      <p:sp>
        <p:nvSpPr>
          <p:cNvPr id="15" name="Google Shape;469;p2">
            <a:extLst>
              <a:ext uri="{FF2B5EF4-FFF2-40B4-BE49-F238E27FC236}">
                <a16:creationId xmlns:a16="http://schemas.microsoft.com/office/drawing/2014/main" id="{10D9914E-E87A-9B45-9B06-AB926AAE4050}"/>
              </a:ext>
            </a:extLst>
          </p:cNvPr>
          <p:cNvSpPr/>
          <p:nvPr/>
        </p:nvSpPr>
        <p:spPr>
          <a:xfrm>
            <a:off x="4965074" y="1669526"/>
            <a:ext cx="6963508" cy="338156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6" name="Google Shape;555;g888e140eac_1_9">
            <a:extLst>
              <a:ext uri="{FF2B5EF4-FFF2-40B4-BE49-F238E27FC236}">
                <a16:creationId xmlns:a16="http://schemas.microsoft.com/office/drawing/2014/main" id="{CAE1A64E-F7E3-4548-BF2C-34AA6DEC23C2}"/>
              </a:ext>
            </a:extLst>
          </p:cNvPr>
          <p:cNvSpPr txBox="1"/>
          <p:nvPr/>
        </p:nvSpPr>
        <p:spPr>
          <a:xfrm>
            <a:off x="7740138" y="5289333"/>
            <a:ext cx="868382" cy="710844"/>
          </a:xfrm>
          <a:prstGeom prst="rect">
            <a:avLst/>
          </a:prstGeom>
          <a:noFill/>
          <a:ln>
            <a:noFill/>
          </a:ln>
        </p:spPr>
        <p:txBody>
          <a:bodyPr spcFirstLastPara="1" wrap="square" lIns="91425" tIns="45700" rIns="91425" bIns="45700" anchor="ctr" anchorCtr="0">
            <a:noAutofit/>
          </a:bodyPr>
          <a:lstStyle/>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Théâtre</a:t>
            </a:r>
            <a:endParaRPr sz="1200" dirty="0">
              <a:latin typeface="Roboto" panose="02000000000000000000" pitchFamily="2" charset="0"/>
              <a:ea typeface="Roboto" panose="02000000000000000000" pitchFamily="2" charset="0"/>
            </a:endParaRPr>
          </a:p>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50 pers</a:t>
            </a:r>
            <a:endParaRPr sz="1200" dirty="0">
              <a:latin typeface="Roboto" panose="02000000000000000000" pitchFamily="2" charset="0"/>
              <a:ea typeface="Roboto" panose="02000000000000000000" pitchFamily="2" charset="0"/>
            </a:endParaRPr>
          </a:p>
        </p:txBody>
      </p:sp>
      <p:sp>
        <p:nvSpPr>
          <p:cNvPr id="18" name="Google Shape;555;g888e140eac_1_9">
            <a:extLst>
              <a:ext uri="{FF2B5EF4-FFF2-40B4-BE49-F238E27FC236}">
                <a16:creationId xmlns:a16="http://schemas.microsoft.com/office/drawing/2014/main" id="{12C8E136-F0BA-DC47-A83B-0EA98F583AE3}"/>
              </a:ext>
            </a:extLst>
          </p:cNvPr>
          <p:cNvSpPr txBox="1"/>
          <p:nvPr/>
        </p:nvSpPr>
        <p:spPr>
          <a:xfrm>
            <a:off x="9578907" y="5302606"/>
            <a:ext cx="923993" cy="710844"/>
          </a:xfrm>
          <a:prstGeom prst="rect">
            <a:avLst/>
          </a:prstGeom>
          <a:noFill/>
          <a:ln>
            <a:noFill/>
          </a:ln>
        </p:spPr>
        <p:txBody>
          <a:bodyPr spcFirstLastPara="1" wrap="square" lIns="91425" tIns="45700" rIns="91425" bIns="45700" anchor="ctr" anchorCtr="0">
            <a:noAutofit/>
          </a:bodyPr>
          <a:lstStyle/>
          <a:p>
            <a:r>
              <a:rPr lang="fr-FR" sz="1200" dirty="0">
                <a:latin typeface="Roboto" panose="02000000000000000000" pitchFamily="2" charset="0"/>
                <a:ea typeface="Roboto" panose="02000000000000000000" pitchFamily="2" charset="0"/>
                <a:sym typeface="Lato"/>
              </a:rPr>
              <a:t>Cabaret</a:t>
            </a:r>
            <a:endParaRPr sz="1200" dirty="0">
              <a:latin typeface="Roboto" panose="02000000000000000000" pitchFamily="2" charset="0"/>
              <a:ea typeface="Roboto" panose="02000000000000000000" pitchFamily="2" charset="0"/>
            </a:endParaRPr>
          </a:p>
          <a:p>
            <a:r>
              <a:rPr lang="fr-FR" sz="1200" dirty="0">
                <a:latin typeface="Roboto" panose="02000000000000000000" pitchFamily="2" charset="0"/>
                <a:ea typeface="Roboto" panose="02000000000000000000" pitchFamily="2" charset="0"/>
                <a:sym typeface="Lato"/>
              </a:rPr>
              <a:t>35 pers</a:t>
            </a:r>
            <a:endParaRPr sz="1200" dirty="0">
              <a:latin typeface="Roboto" panose="02000000000000000000" pitchFamily="2" charset="0"/>
              <a:ea typeface="Roboto" panose="02000000000000000000" pitchFamily="2" charset="0"/>
            </a:endParaRPr>
          </a:p>
        </p:txBody>
      </p:sp>
      <p:pic>
        <p:nvPicPr>
          <p:cNvPr id="20" name="Image 19">
            <a:extLst>
              <a:ext uri="{FF2B5EF4-FFF2-40B4-BE49-F238E27FC236}">
                <a16:creationId xmlns:a16="http://schemas.microsoft.com/office/drawing/2014/main" id="{6985EEDD-7780-4A4F-8978-6F0F3BAE8C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9282" y="5328554"/>
            <a:ext cx="611641" cy="611641"/>
          </a:xfrm>
          <a:prstGeom prst="rect">
            <a:avLst/>
          </a:prstGeom>
        </p:spPr>
      </p:pic>
      <p:sp>
        <p:nvSpPr>
          <p:cNvPr id="25" name="Étoile à 4 branches 24">
            <a:extLst>
              <a:ext uri="{FF2B5EF4-FFF2-40B4-BE49-F238E27FC236}">
                <a16:creationId xmlns:a16="http://schemas.microsoft.com/office/drawing/2014/main" id="{5E521709-C66F-2A4E-94A3-B531BEF1526C}"/>
              </a:ext>
            </a:extLst>
          </p:cNvPr>
          <p:cNvSpPr/>
          <p:nvPr/>
        </p:nvSpPr>
        <p:spPr>
          <a:xfrm>
            <a:off x="3104833" y="4500733"/>
            <a:ext cx="188844" cy="20781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AU"/>
          </a:p>
        </p:txBody>
      </p:sp>
      <p:sp>
        <p:nvSpPr>
          <p:cNvPr id="26" name="Google Shape;487;p4">
            <a:extLst>
              <a:ext uri="{FF2B5EF4-FFF2-40B4-BE49-F238E27FC236}">
                <a16:creationId xmlns:a16="http://schemas.microsoft.com/office/drawing/2014/main" id="{72FF5C1B-45CF-8F42-810E-C7705A277306}"/>
              </a:ext>
            </a:extLst>
          </p:cNvPr>
          <p:cNvSpPr/>
          <p:nvPr/>
        </p:nvSpPr>
        <p:spPr>
          <a:xfrm>
            <a:off x="1890366" y="2454028"/>
            <a:ext cx="941378" cy="515095"/>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PLAN </a:t>
            </a:r>
          </a:p>
          <a:p>
            <a:pPr marL="0" marR="0" lvl="0" indent="0" algn="ctr" rtl="0">
              <a:spcBef>
                <a:spcPts val="0"/>
              </a:spcBef>
              <a:spcAft>
                <a:spcPts val="0"/>
              </a:spcAft>
              <a:buNone/>
            </a:pPr>
            <a:r>
              <a:rPr lang="fr-FR" sz="1100" dirty="0">
                <a:solidFill>
                  <a:schemeClr val="bg1"/>
                </a:solidFill>
                <a:latin typeface="Montserrat"/>
                <a:ea typeface="+mj-ea"/>
                <a:cs typeface="+mj-cs"/>
              </a:rPr>
              <a:t>DE</a:t>
            </a:r>
          </a:p>
          <a:p>
            <a:pPr marL="0" marR="0" lvl="0" indent="0" algn="ctr" rtl="0">
              <a:spcBef>
                <a:spcPts val="0"/>
              </a:spcBef>
              <a:spcAft>
                <a:spcPts val="0"/>
              </a:spcAft>
              <a:buNone/>
            </a:pPr>
            <a:r>
              <a:rPr lang="fr-FR" sz="1100" dirty="0">
                <a:solidFill>
                  <a:schemeClr val="bg1"/>
                </a:solidFill>
                <a:latin typeface="Montserrat"/>
                <a:ea typeface="+mj-ea"/>
                <a:cs typeface="+mj-cs"/>
              </a:rPr>
              <a:t> MASSE</a:t>
            </a:r>
            <a:endParaRPr sz="1100" dirty="0">
              <a:solidFill>
                <a:schemeClr val="bg1"/>
              </a:solidFill>
              <a:latin typeface="Montserrat"/>
              <a:ea typeface="+mj-ea"/>
              <a:cs typeface="+mj-cs"/>
            </a:endParaRPr>
          </a:p>
        </p:txBody>
      </p:sp>
      <p:cxnSp>
        <p:nvCxnSpPr>
          <p:cNvPr id="27" name="Google Shape;470;p2">
            <a:extLst>
              <a:ext uri="{FF2B5EF4-FFF2-40B4-BE49-F238E27FC236}">
                <a16:creationId xmlns:a16="http://schemas.microsoft.com/office/drawing/2014/main" id="{7EB9AC67-18FA-3845-98C9-C27CB10FE9F8}"/>
              </a:ext>
            </a:extLst>
          </p:cNvPr>
          <p:cNvCxnSpPr>
            <a:cxnSpLocks/>
          </p:cNvCxnSpPr>
          <p:nvPr/>
        </p:nvCxnSpPr>
        <p:spPr>
          <a:xfrm>
            <a:off x="2215927" y="1341438"/>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30" name="ZoneTexte 29">
            <a:extLst>
              <a:ext uri="{FF2B5EF4-FFF2-40B4-BE49-F238E27FC236}">
                <a16:creationId xmlns:a16="http://schemas.microsoft.com/office/drawing/2014/main" id="{286F013B-D1FA-054E-89D4-B0A1F28A8090}"/>
              </a:ext>
            </a:extLst>
          </p:cNvPr>
          <p:cNvSpPr txBox="1"/>
          <p:nvPr/>
        </p:nvSpPr>
        <p:spPr>
          <a:xfrm>
            <a:off x="363716" y="5354732"/>
            <a:ext cx="4219397" cy="830997"/>
          </a:xfrm>
          <a:prstGeom prst="rect">
            <a:avLst/>
          </a:prstGeom>
          <a:noFill/>
        </p:spPr>
        <p:txBody>
          <a:bodyPr wrap="square" rtlCol="0">
            <a:spAutoFit/>
          </a:bodyPr>
          <a:lstStyle/>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Superficie : 44m</a:t>
            </a:r>
            <a:r>
              <a:rPr lang="fr-FR" sz="1600" baseline="30000" dirty="0">
                <a:latin typeface="Roboto" panose="02000000000000000000" pitchFamily="2" charset="0"/>
                <a:ea typeface="Roboto" panose="02000000000000000000" pitchFamily="2" charset="0"/>
                <a:sym typeface="Lato"/>
              </a:rPr>
              <a:t>2</a:t>
            </a:r>
            <a:r>
              <a:rPr lang="fr-FR" sz="1600" dirty="0">
                <a:latin typeface="Roboto" panose="02000000000000000000" pitchFamily="2" charset="0"/>
                <a:ea typeface="Roboto" panose="02000000000000000000" pitchFamily="2" charset="0"/>
                <a:sym typeface="Lato"/>
              </a:rPr>
              <a:t>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Hauteur sous plafond : 1,95 à 2,22m.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Salle équipée</a:t>
            </a:r>
            <a:endParaRPr lang="fr-FR" sz="1600" dirty="0">
              <a:latin typeface="Roboto" panose="02000000000000000000" pitchFamily="2" charset="0"/>
              <a:ea typeface="Roboto" panose="02000000000000000000" pitchFamily="2" charset="0"/>
            </a:endParaRPr>
          </a:p>
        </p:txBody>
      </p:sp>
      <p:sp>
        <p:nvSpPr>
          <p:cNvPr id="17" name="ZoneTexte 16">
            <a:extLst>
              <a:ext uri="{FF2B5EF4-FFF2-40B4-BE49-F238E27FC236}">
                <a16:creationId xmlns:a16="http://schemas.microsoft.com/office/drawing/2014/main" id="{231C4F37-732F-6448-9730-FCFB0CA402AA}"/>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10</a:t>
            </a:r>
          </a:p>
        </p:txBody>
      </p:sp>
      <p:pic>
        <p:nvPicPr>
          <p:cNvPr id="21" name="Image 20">
            <a:extLst>
              <a:ext uri="{FF2B5EF4-FFF2-40B4-BE49-F238E27FC236}">
                <a16:creationId xmlns:a16="http://schemas.microsoft.com/office/drawing/2014/main" id="{098BD9D2-E93E-2C40-9D3F-A79453E71A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1415" y="5363372"/>
            <a:ext cx="577492" cy="577492"/>
          </a:xfrm>
          <a:prstGeom prst="rect">
            <a:avLst/>
          </a:prstGeom>
        </p:spPr>
      </p:pic>
    </p:spTree>
    <p:extLst>
      <p:ext uri="{BB962C8B-B14F-4D97-AF65-F5344CB8AC3E}">
        <p14:creationId xmlns:p14="http://schemas.microsoft.com/office/powerpoint/2010/main" val="208740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Une image contenant dessin, table&#10;&#10;Description générée automatiquement">
            <a:extLst>
              <a:ext uri="{FF2B5EF4-FFF2-40B4-BE49-F238E27FC236}">
                <a16:creationId xmlns:a16="http://schemas.microsoft.com/office/drawing/2014/main" id="{C9C0F878-4F41-9B47-A988-ED17984215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20444" y="2021498"/>
            <a:ext cx="3456044" cy="2603097"/>
          </a:xfrm>
          <a:prstGeom prst="rect">
            <a:avLst/>
          </a:prstGeom>
        </p:spPr>
      </p:pic>
      <p:pic>
        <p:nvPicPr>
          <p:cNvPr id="17" name="Image 16" descr="Une image contenant intérieur, table, chaise, bâtiment&#10;&#10;Description générée automatiquement">
            <a:extLst>
              <a:ext uri="{FF2B5EF4-FFF2-40B4-BE49-F238E27FC236}">
                <a16:creationId xmlns:a16="http://schemas.microsoft.com/office/drawing/2014/main" id="{2E581AA5-49CC-A54B-93B0-856D896DC1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71477" y="1946789"/>
            <a:ext cx="6920523" cy="2821642"/>
          </a:xfrm>
          <a:prstGeom prst="rect">
            <a:avLst/>
          </a:prstGeom>
        </p:spPr>
      </p:pic>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34964" y="555115"/>
            <a:ext cx="4248149" cy="501179"/>
          </a:xfrm>
        </p:spPr>
        <p:txBody>
          <a:bodyPr>
            <a:normAutofit fontScale="90000"/>
          </a:bodyPr>
          <a:lstStyle/>
          <a:p>
            <a:pPr algn="ctr"/>
            <a:r>
              <a:rPr lang="fr-FR" dirty="0"/>
              <a:t>3</a:t>
            </a:r>
            <a:r>
              <a:rPr lang="fr-FR" baseline="30000" dirty="0"/>
              <a:t>ème</a:t>
            </a:r>
            <a:r>
              <a:rPr lang="fr-FR" dirty="0"/>
              <a:t> ÉTAGE</a:t>
            </a:r>
            <a:br>
              <a:rPr lang="fr-FR" dirty="0"/>
            </a:br>
            <a:br>
              <a:rPr lang="fr-FR" dirty="0"/>
            </a:br>
            <a:endParaRPr lang="fr-FR" dirty="0"/>
          </a:p>
        </p:txBody>
      </p:sp>
      <p:sp>
        <p:nvSpPr>
          <p:cNvPr id="15" name="Google Shape;469;p2">
            <a:extLst>
              <a:ext uri="{FF2B5EF4-FFF2-40B4-BE49-F238E27FC236}">
                <a16:creationId xmlns:a16="http://schemas.microsoft.com/office/drawing/2014/main" id="{10D9914E-E87A-9B45-9B06-AB926AAE4050}"/>
              </a:ext>
            </a:extLst>
          </p:cNvPr>
          <p:cNvSpPr/>
          <p:nvPr/>
        </p:nvSpPr>
        <p:spPr>
          <a:xfrm>
            <a:off x="4965074" y="1669526"/>
            <a:ext cx="6963508" cy="338156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6" name="Google Shape;555;g888e140eac_1_9">
            <a:extLst>
              <a:ext uri="{FF2B5EF4-FFF2-40B4-BE49-F238E27FC236}">
                <a16:creationId xmlns:a16="http://schemas.microsoft.com/office/drawing/2014/main" id="{CAE1A64E-F7E3-4548-BF2C-34AA6DEC23C2}"/>
              </a:ext>
            </a:extLst>
          </p:cNvPr>
          <p:cNvSpPr txBox="1"/>
          <p:nvPr/>
        </p:nvSpPr>
        <p:spPr>
          <a:xfrm>
            <a:off x="7740138" y="5289333"/>
            <a:ext cx="868382" cy="710844"/>
          </a:xfrm>
          <a:prstGeom prst="rect">
            <a:avLst/>
          </a:prstGeom>
          <a:noFill/>
          <a:ln>
            <a:noFill/>
          </a:ln>
        </p:spPr>
        <p:txBody>
          <a:bodyPr spcFirstLastPara="1" wrap="square" lIns="91425" tIns="45700" rIns="91425" bIns="45700" anchor="ctr" anchorCtr="0">
            <a:noAutofit/>
          </a:bodyPr>
          <a:lstStyle/>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Théâtre</a:t>
            </a:r>
            <a:endParaRPr sz="1200" dirty="0">
              <a:latin typeface="Roboto" panose="02000000000000000000" pitchFamily="2" charset="0"/>
              <a:ea typeface="Roboto" panose="02000000000000000000" pitchFamily="2" charset="0"/>
            </a:endParaRPr>
          </a:p>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40 pers</a:t>
            </a:r>
            <a:endParaRPr sz="1200" dirty="0">
              <a:latin typeface="Roboto" panose="02000000000000000000" pitchFamily="2" charset="0"/>
              <a:ea typeface="Roboto" panose="02000000000000000000" pitchFamily="2" charset="0"/>
            </a:endParaRPr>
          </a:p>
        </p:txBody>
      </p:sp>
      <p:sp>
        <p:nvSpPr>
          <p:cNvPr id="18" name="Google Shape;555;g888e140eac_1_9">
            <a:extLst>
              <a:ext uri="{FF2B5EF4-FFF2-40B4-BE49-F238E27FC236}">
                <a16:creationId xmlns:a16="http://schemas.microsoft.com/office/drawing/2014/main" id="{12C8E136-F0BA-DC47-A83B-0EA98F583AE3}"/>
              </a:ext>
            </a:extLst>
          </p:cNvPr>
          <p:cNvSpPr txBox="1"/>
          <p:nvPr/>
        </p:nvSpPr>
        <p:spPr>
          <a:xfrm>
            <a:off x="9578907" y="5302606"/>
            <a:ext cx="923993" cy="710844"/>
          </a:xfrm>
          <a:prstGeom prst="rect">
            <a:avLst/>
          </a:prstGeom>
          <a:noFill/>
          <a:ln>
            <a:noFill/>
          </a:ln>
        </p:spPr>
        <p:txBody>
          <a:bodyPr spcFirstLastPara="1" wrap="square" lIns="91425" tIns="45700" rIns="91425" bIns="45700" anchor="ctr" anchorCtr="0">
            <a:noAutofit/>
          </a:bodyPr>
          <a:lstStyle/>
          <a:p>
            <a:r>
              <a:rPr lang="fr-FR" sz="1200" dirty="0">
                <a:latin typeface="Roboto" panose="02000000000000000000" pitchFamily="2" charset="0"/>
                <a:ea typeface="Roboto" panose="02000000000000000000" pitchFamily="2" charset="0"/>
                <a:sym typeface="Lato"/>
              </a:rPr>
              <a:t>Cabaret</a:t>
            </a:r>
            <a:endParaRPr sz="1200" dirty="0">
              <a:latin typeface="Roboto" panose="02000000000000000000" pitchFamily="2" charset="0"/>
              <a:ea typeface="Roboto" panose="02000000000000000000" pitchFamily="2" charset="0"/>
            </a:endParaRPr>
          </a:p>
          <a:p>
            <a:r>
              <a:rPr lang="fr-FR" sz="1200" dirty="0">
                <a:latin typeface="Roboto" panose="02000000000000000000" pitchFamily="2" charset="0"/>
                <a:ea typeface="Roboto" panose="02000000000000000000" pitchFamily="2" charset="0"/>
                <a:sym typeface="Lato"/>
              </a:rPr>
              <a:t>30 pers</a:t>
            </a:r>
            <a:endParaRPr sz="1200" dirty="0">
              <a:latin typeface="Roboto" panose="02000000000000000000" pitchFamily="2" charset="0"/>
              <a:ea typeface="Roboto" panose="02000000000000000000" pitchFamily="2" charset="0"/>
            </a:endParaRPr>
          </a:p>
        </p:txBody>
      </p:sp>
      <p:pic>
        <p:nvPicPr>
          <p:cNvPr id="20" name="Image 19">
            <a:extLst>
              <a:ext uri="{FF2B5EF4-FFF2-40B4-BE49-F238E27FC236}">
                <a16:creationId xmlns:a16="http://schemas.microsoft.com/office/drawing/2014/main" id="{6985EEDD-7780-4A4F-8978-6F0F3BAE8C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9282" y="5328554"/>
            <a:ext cx="611641" cy="611641"/>
          </a:xfrm>
          <a:prstGeom prst="rect">
            <a:avLst/>
          </a:prstGeom>
        </p:spPr>
      </p:pic>
      <p:sp>
        <p:nvSpPr>
          <p:cNvPr id="25" name="Étoile à 4 branches 24">
            <a:extLst>
              <a:ext uri="{FF2B5EF4-FFF2-40B4-BE49-F238E27FC236}">
                <a16:creationId xmlns:a16="http://schemas.microsoft.com/office/drawing/2014/main" id="{5E521709-C66F-2A4E-94A3-B531BEF1526C}"/>
              </a:ext>
            </a:extLst>
          </p:cNvPr>
          <p:cNvSpPr/>
          <p:nvPr/>
        </p:nvSpPr>
        <p:spPr>
          <a:xfrm>
            <a:off x="2284570" y="4560618"/>
            <a:ext cx="188844" cy="20781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AU"/>
          </a:p>
        </p:txBody>
      </p:sp>
      <p:sp>
        <p:nvSpPr>
          <p:cNvPr id="26" name="Google Shape;487;p4">
            <a:extLst>
              <a:ext uri="{FF2B5EF4-FFF2-40B4-BE49-F238E27FC236}">
                <a16:creationId xmlns:a16="http://schemas.microsoft.com/office/drawing/2014/main" id="{72FF5C1B-45CF-8F42-810E-C7705A277306}"/>
              </a:ext>
            </a:extLst>
          </p:cNvPr>
          <p:cNvSpPr/>
          <p:nvPr/>
        </p:nvSpPr>
        <p:spPr>
          <a:xfrm>
            <a:off x="1890366" y="2454028"/>
            <a:ext cx="941378" cy="515095"/>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PLAN </a:t>
            </a:r>
          </a:p>
          <a:p>
            <a:pPr marL="0" marR="0" lvl="0" indent="0" algn="ctr" rtl="0">
              <a:spcBef>
                <a:spcPts val="0"/>
              </a:spcBef>
              <a:spcAft>
                <a:spcPts val="0"/>
              </a:spcAft>
              <a:buNone/>
            </a:pPr>
            <a:r>
              <a:rPr lang="fr-FR" sz="1100" dirty="0">
                <a:solidFill>
                  <a:schemeClr val="bg1"/>
                </a:solidFill>
                <a:latin typeface="Montserrat"/>
                <a:ea typeface="+mj-ea"/>
                <a:cs typeface="+mj-cs"/>
              </a:rPr>
              <a:t>DE</a:t>
            </a:r>
          </a:p>
          <a:p>
            <a:pPr marL="0" marR="0" lvl="0" indent="0" algn="ctr" rtl="0">
              <a:spcBef>
                <a:spcPts val="0"/>
              </a:spcBef>
              <a:spcAft>
                <a:spcPts val="0"/>
              </a:spcAft>
              <a:buNone/>
            </a:pPr>
            <a:r>
              <a:rPr lang="fr-FR" sz="1100" dirty="0">
                <a:solidFill>
                  <a:schemeClr val="bg1"/>
                </a:solidFill>
                <a:latin typeface="Montserrat"/>
                <a:ea typeface="+mj-ea"/>
                <a:cs typeface="+mj-cs"/>
              </a:rPr>
              <a:t> MASSE</a:t>
            </a:r>
            <a:endParaRPr sz="1100" dirty="0">
              <a:solidFill>
                <a:schemeClr val="bg1"/>
              </a:solidFill>
              <a:latin typeface="Montserrat"/>
              <a:ea typeface="+mj-ea"/>
              <a:cs typeface="+mj-cs"/>
            </a:endParaRPr>
          </a:p>
        </p:txBody>
      </p:sp>
      <p:cxnSp>
        <p:nvCxnSpPr>
          <p:cNvPr id="27" name="Google Shape;470;p2">
            <a:extLst>
              <a:ext uri="{FF2B5EF4-FFF2-40B4-BE49-F238E27FC236}">
                <a16:creationId xmlns:a16="http://schemas.microsoft.com/office/drawing/2014/main" id="{7EB9AC67-18FA-3845-98C9-C27CB10FE9F8}"/>
              </a:ext>
            </a:extLst>
          </p:cNvPr>
          <p:cNvCxnSpPr>
            <a:cxnSpLocks/>
          </p:cNvCxnSpPr>
          <p:nvPr/>
        </p:nvCxnSpPr>
        <p:spPr>
          <a:xfrm>
            <a:off x="2215927" y="1341438"/>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30" name="ZoneTexte 29">
            <a:extLst>
              <a:ext uri="{FF2B5EF4-FFF2-40B4-BE49-F238E27FC236}">
                <a16:creationId xmlns:a16="http://schemas.microsoft.com/office/drawing/2014/main" id="{286F013B-D1FA-054E-89D4-B0A1F28A8090}"/>
              </a:ext>
            </a:extLst>
          </p:cNvPr>
          <p:cNvSpPr txBox="1"/>
          <p:nvPr/>
        </p:nvSpPr>
        <p:spPr>
          <a:xfrm>
            <a:off x="363716" y="5354732"/>
            <a:ext cx="4219397" cy="830997"/>
          </a:xfrm>
          <a:prstGeom prst="rect">
            <a:avLst/>
          </a:prstGeom>
          <a:noFill/>
        </p:spPr>
        <p:txBody>
          <a:bodyPr wrap="square" rtlCol="0">
            <a:spAutoFit/>
          </a:bodyPr>
          <a:lstStyle/>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Superficie : 48m</a:t>
            </a:r>
            <a:r>
              <a:rPr lang="fr-FR" sz="1600" baseline="30000" dirty="0">
                <a:latin typeface="Roboto" panose="02000000000000000000" pitchFamily="2" charset="0"/>
                <a:ea typeface="Roboto" panose="02000000000000000000" pitchFamily="2" charset="0"/>
                <a:sym typeface="Lato"/>
              </a:rPr>
              <a:t>2</a:t>
            </a:r>
            <a:r>
              <a:rPr lang="fr-FR" sz="1600" dirty="0">
                <a:latin typeface="Roboto" panose="02000000000000000000" pitchFamily="2" charset="0"/>
                <a:ea typeface="Roboto" panose="02000000000000000000" pitchFamily="2" charset="0"/>
                <a:sym typeface="Lato"/>
              </a:rPr>
              <a:t>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Hauteur sous plafond (à la poutre) : 2,61m.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Salle équipée</a:t>
            </a:r>
            <a:endParaRPr lang="fr-FR" sz="1600" dirty="0">
              <a:latin typeface="Roboto" panose="02000000000000000000" pitchFamily="2" charset="0"/>
              <a:ea typeface="Roboto" panose="02000000000000000000" pitchFamily="2" charset="0"/>
            </a:endParaRPr>
          </a:p>
        </p:txBody>
      </p:sp>
      <p:sp>
        <p:nvSpPr>
          <p:cNvPr id="19" name="ZoneTexte 18">
            <a:extLst>
              <a:ext uri="{FF2B5EF4-FFF2-40B4-BE49-F238E27FC236}">
                <a16:creationId xmlns:a16="http://schemas.microsoft.com/office/drawing/2014/main" id="{806D463C-A977-BE4D-B467-2478E55BE423}"/>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11</a:t>
            </a:r>
          </a:p>
        </p:txBody>
      </p:sp>
      <p:pic>
        <p:nvPicPr>
          <p:cNvPr id="21" name="Image 20">
            <a:extLst>
              <a:ext uri="{FF2B5EF4-FFF2-40B4-BE49-F238E27FC236}">
                <a16:creationId xmlns:a16="http://schemas.microsoft.com/office/drawing/2014/main" id="{0BF1FBD6-9238-5D46-A4A4-690CFDA7DE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1415" y="5345628"/>
            <a:ext cx="577492" cy="577492"/>
          </a:xfrm>
          <a:prstGeom prst="rect">
            <a:avLst/>
          </a:prstGeom>
        </p:spPr>
      </p:pic>
    </p:spTree>
    <p:extLst>
      <p:ext uri="{BB962C8B-B14F-4D97-AF65-F5344CB8AC3E}">
        <p14:creationId xmlns:p14="http://schemas.microsoft.com/office/powerpoint/2010/main" val="331807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487064" y="927199"/>
            <a:ext cx="4741429" cy="568913"/>
          </a:xfrm>
        </p:spPr>
        <p:txBody>
          <a:bodyPr>
            <a:normAutofit fontScale="90000"/>
          </a:bodyPr>
          <a:lstStyle/>
          <a:p>
            <a:pPr algn="ctr"/>
            <a:r>
              <a:rPr lang="fr-FR" dirty="0"/>
              <a:t>TARIFS</a:t>
            </a: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1266854" y="2672006"/>
            <a:ext cx="3375484" cy="338554"/>
          </a:xfrm>
          <a:prstGeom prst="rect">
            <a:avLst/>
          </a:prstGeom>
          <a:noFill/>
        </p:spPr>
        <p:txBody>
          <a:bodyPr wrap="square" rtlCol="0">
            <a:spAutoFit/>
          </a:bodyPr>
          <a:lstStyle/>
          <a:p>
            <a:r>
              <a:rPr lang="fr-FR" sz="1600" i="1" dirty="0" err="1">
                <a:solidFill>
                  <a:schemeClr val="dk1"/>
                </a:solidFill>
                <a:latin typeface="Montserrat"/>
                <a:sym typeface="Montserrat"/>
              </a:rPr>
              <a:t>t</a:t>
            </a:r>
            <a:endParaRPr lang="fr-FR" sz="1600" i="1" dirty="0">
              <a:solidFill>
                <a:schemeClr val="dk1"/>
              </a:solidFill>
              <a:latin typeface="Montserrat"/>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552772" y="1724597"/>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25" name="Espace réservé pour une image  24" descr="Une image contenant herbe, extérieur, bâtiment, maison&#10;&#10;Description générée automatiquement">
            <a:extLst>
              <a:ext uri="{FF2B5EF4-FFF2-40B4-BE49-F238E27FC236}">
                <a16:creationId xmlns:a16="http://schemas.microsoft.com/office/drawing/2014/main" id="{380FDB0D-680B-7242-B37A-A251584508DB}"/>
              </a:ext>
            </a:extLst>
          </p:cNvPr>
          <p:cNvPicPr>
            <a:picLocks noGrp="1" noChangeAspect="1"/>
          </p:cNvPicPr>
          <p:nvPr>
            <p:ph type="pic" idx="4"/>
          </p:nvPr>
        </p:nvPicPr>
        <p:blipFill>
          <a:blip r:embed="rId2" cstate="screen">
            <a:extLst>
              <a:ext uri="{28A0092B-C50C-407E-A947-70E740481C1C}">
                <a14:useLocalDpi xmlns:a14="http://schemas.microsoft.com/office/drawing/2010/main"/>
              </a:ext>
            </a:extLst>
          </a:blip>
          <a:srcRect/>
          <a:stretch>
            <a:fillRect/>
          </a:stretch>
        </p:blipFill>
        <p:spPr/>
      </p:pic>
      <p:sp>
        <p:nvSpPr>
          <p:cNvPr id="10" name="Google Shape;607;p14">
            <a:extLst>
              <a:ext uri="{FF2B5EF4-FFF2-40B4-BE49-F238E27FC236}">
                <a16:creationId xmlns:a16="http://schemas.microsoft.com/office/drawing/2014/main" id="{757EFD15-1831-014D-BF15-D6877AE416B7}"/>
              </a:ext>
            </a:extLst>
          </p:cNvPr>
          <p:cNvSpPr/>
          <p:nvPr/>
        </p:nvSpPr>
        <p:spPr>
          <a:xfrm>
            <a:off x="915924" y="5019307"/>
            <a:ext cx="2470500" cy="276959"/>
          </a:xfrm>
          <a:prstGeom prst="rect">
            <a:avLst/>
          </a:prstGeom>
          <a:noFill/>
          <a:ln>
            <a:noFill/>
          </a:ln>
        </p:spPr>
        <p:txBody>
          <a:bodyPr spcFirstLastPara="1" wrap="square" lIns="91425" tIns="45700" rIns="91425" bIns="45700" anchor="t" anchorCtr="0">
            <a:spAutoFit/>
          </a:bodyPr>
          <a:lstStyle/>
          <a:p>
            <a:r>
              <a:rPr lang="fr-FR" sz="1200" dirty="0">
                <a:latin typeface="Roboto" panose="02000000000000000000" pitchFamily="2" charset="0"/>
                <a:ea typeface="Roboto" panose="02000000000000000000" pitchFamily="2" charset="0"/>
                <a:sym typeface="Lato"/>
              </a:rPr>
              <a:t>* TVA de 20% applicable</a:t>
            </a:r>
            <a:endParaRPr sz="1200" dirty="0">
              <a:latin typeface="Roboto" panose="02000000000000000000" pitchFamily="2" charset="0"/>
              <a:ea typeface="Roboto" panose="02000000000000000000" pitchFamily="2" charset="0"/>
            </a:endParaRPr>
          </a:p>
        </p:txBody>
      </p:sp>
      <p:sp>
        <p:nvSpPr>
          <p:cNvPr id="11" name="Google Shape;608;p14">
            <a:extLst>
              <a:ext uri="{FF2B5EF4-FFF2-40B4-BE49-F238E27FC236}">
                <a16:creationId xmlns:a16="http://schemas.microsoft.com/office/drawing/2014/main" id="{66C53AE7-EC98-BA4F-9511-FB1343B434D2}"/>
              </a:ext>
            </a:extLst>
          </p:cNvPr>
          <p:cNvSpPr txBox="1"/>
          <p:nvPr/>
        </p:nvSpPr>
        <p:spPr>
          <a:xfrm>
            <a:off x="915924" y="3982352"/>
            <a:ext cx="3938953"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600" dirty="0">
                <a:latin typeface="Roboto" panose="02000000000000000000" pitchFamily="2" charset="0"/>
                <a:ea typeface="Roboto" panose="02000000000000000000" pitchFamily="2" charset="0"/>
                <a:sym typeface="Lato"/>
              </a:rPr>
              <a:t>Ces tarifs comprennent la privatisation du bâtiment, la technique et le mobilier ainsi que les espaces extérieurs associés; ici la cour de 660 m2</a:t>
            </a:r>
            <a:endParaRPr sz="1600" dirty="0">
              <a:latin typeface="Roboto" panose="02000000000000000000" pitchFamily="2" charset="0"/>
              <a:ea typeface="Roboto" panose="02000000000000000000" pitchFamily="2" charset="0"/>
            </a:endParaRPr>
          </a:p>
        </p:txBody>
      </p:sp>
      <p:graphicFrame>
        <p:nvGraphicFramePr>
          <p:cNvPr id="12" name="Google Shape;610;p14">
            <a:extLst>
              <a:ext uri="{FF2B5EF4-FFF2-40B4-BE49-F238E27FC236}">
                <a16:creationId xmlns:a16="http://schemas.microsoft.com/office/drawing/2014/main" id="{05EE2573-A169-5F42-90AE-BCC1D2DC9395}"/>
              </a:ext>
            </a:extLst>
          </p:cNvPr>
          <p:cNvGraphicFramePr/>
          <p:nvPr>
            <p:extLst>
              <p:ext uri="{D42A27DB-BD31-4B8C-83A1-F6EECF244321}">
                <p14:modId xmlns:p14="http://schemas.microsoft.com/office/powerpoint/2010/main" val="837842597"/>
              </p:ext>
            </p:extLst>
          </p:nvPr>
        </p:nvGraphicFramePr>
        <p:xfrm>
          <a:off x="947738" y="2668001"/>
          <a:ext cx="3989300" cy="811818"/>
        </p:xfrm>
        <a:graphic>
          <a:graphicData uri="http://schemas.openxmlformats.org/drawingml/2006/table">
            <a:tbl>
              <a:tblPr firstRow="1" bandRow="1">
                <a:tableStyleId>{775DCB02-9BB8-47FD-8907-85C794F793BA}</a:tableStyleId>
              </a:tblPr>
              <a:tblGrid>
                <a:gridCol w="1124184">
                  <a:extLst>
                    <a:ext uri="{9D8B030D-6E8A-4147-A177-3AD203B41FA5}">
                      <a16:colId xmlns:a16="http://schemas.microsoft.com/office/drawing/2014/main" val="20001"/>
                    </a:ext>
                  </a:extLst>
                </a:gridCol>
                <a:gridCol w="1157842">
                  <a:extLst>
                    <a:ext uri="{9D8B030D-6E8A-4147-A177-3AD203B41FA5}">
                      <a16:colId xmlns:a16="http://schemas.microsoft.com/office/drawing/2014/main" val="20002"/>
                    </a:ext>
                  </a:extLst>
                </a:gridCol>
                <a:gridCol w="1707274">
                  <a:extLst>
                    <a:ext uri="{9D8B030D-6E8A-4147-A177-3AD203B41FA5}">
                      <a16:colId xmlns:a16="http://schemas.microsoft.com/office/drawing/2014/main" val="20003"/>
                    </a:ext>
                  </a:extLst>
                </a:gridCol>
              </a:tblGrid>
              <a:tr h="370850">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MATINÉE</a:t>
                      </a:r>
                      <a:endParaRPr sz="1100" kern="1200" dirty="0">
                        <a:solidFill>
                          <a:schemeClr val="bg1"/>
                        </a:solidFill>
                        <a:latin typeface="Montserrat"/>
                        <a:ea typeface="+mn-ea"/>
                        <a:cs typeface="+mn-cs"/>
                      </a:endParaRPr>
                    </a:p>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8h-12h</a:t>
                      </a:r>
                      <a:endParaRPr sz="1100" kern="1200" dirty="0">
                        <a:solidFill>
                          <a:schemeClr val="bg1"/>
                        </a:solidFill>
                        <a:latin typeface="Montserrat"/>
                        <a:ea typeface="+mn-ea"/>
                        <a:cs typeface="+mn-cs"/>
                      </a:endParaRPr>
                    </a:p>
                  </a:txBody>
                  <a:tcPr marL="91450" marR="91450" marT="45725" marB="45725" anchor="ctr"/>
                </a:tc>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JOURNÉE</a:t>
                      </a:r>
                      <a:endParaRPr sz="1100" kern="1200" dirty="0">
                        <a:solidFill>
                          <a:schemeClr val="bg1"/>
                        </a:solidFill>
                        <a:latin typeface="Montserrat"/>
                        <a:ea typeface="+mn-ea"/>
                        <a:cs typeface="+mn-cs"/>
                      </a:endParaRPr>
                    </a:p>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8h-18h30</a:t>
                      </a:r>
                      <a:endParaRPr sz="1100" kern="1200" dirty="0">
                        <a:solidFill>
                          <a:schemeClr val="bg1"/>
                        </a:solidFill>
                        <a:latin typeface="Montserrat"/>
                        <a:ea typeface="+mn-ea"/>
                        <a:cs typeface="+mn-cs"/>
                      </a:endParaRPr>
                    </a:p>
                  </a:txBody>
                  <a:tcPr marL="91450" marR="91450" marT="45725" marB="45725" anchor="ctr"/>
                </a:tc>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SOIRÉE</a:t>
                      </a:r>
                      <a:endParaRPr sz="1100" kern="1200" dirty="0">
                        <a:solidFill>
                          <a:schemeClr val="bg1"/>
                        </a:solidFill>
                        <a:latin typeface="Montserrat"/>
                        <a:ea typeface="+mn-ea"/>
                        <a:cs typeface="+mn-cs"/>
                      </a:endParaRPr>
                    </a:p>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18h30-Minuit</a:t>
                      </a:r>
                      <a:endParaRPr sz="1100" kern="1200" dirty="0">
                        <a:solidFill>
                          <a:schemeClr val="bg1"/>
                        </a:solidFill>
                        <a:latin typeface="Montserrat"/>
                        <a:ea typeface="+mn-ea"/>
                        <a:cs typeface="+mn-cs"/>
                      </a:endParaRPr>
                    </a:p>
                  </a:txBody>
                  <a:tcPr marL="91450" marR="91450" marT="45725" marB="45725" anchor="ctr"/>
                </a:tc>
                <a:extLst>
                  <a:ext uri="{0D108BD9-81ED-4DB2-BD59-A6C34878D82A}">
                    <a16:rowId xmlns:a16="http://schemas.microsoft.com/office/drawing/2014/main" val="10000"/>
                  </a:ext>
                </a:extLst>
              </a:tr>
              <a:tr h="385088">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1,800€ HT</a:t>
                      </a:r>
                      <a:endParaRPr sz="1100" kern="1200" dirty="0">
                        <a:solidFill>
                          <a:schemeClr val="bg1"/>
                        </a:solidFill>
                        <a:latin typeface="Montserrat"/>
                        <a:ea typeface="+mn-ea"/>
                        <a:cs typeface="+mn-cs"/>
                      </a:endParaRPr>
                    </a:p>
                  </a:txBody>
                  <a:tcPr marL="91450" marR="91450" marT="45725" marB="45725"/>
                </a:tc>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2,800€ HT</a:t>
                      </a:r>
                      <a:endParaRPr sz="1100" kern="1200" dirty="0">
                        <a:solidFill>
                          <a:schemeClr val="bg1"/>
                        </a:solidFill>
                        <a:latin typeface="Montserrat"/>
                        <a:ea typeface="+mn-ea"/>
                        <a:cs typeface="+mn-cs"/>
                      </a:endParaRPr>
                    </a:p>
                  </a:txBody>
                  <a:tcPr marL="91450" marR="91450" marT="45725" marB="45725"/>
                </a:tc>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1,500€ HT </a:t>
                      </a:r>
                      <a:endParaRPr sz="1100" kern="1200" dirty="0">
                        <a:solidFill>
                          <a:schemeClr val="bg1"/>
                        </a:solidFill>
                        <a:latin typeface="Montserrat"/>
                        <a:ea typeface="+mn-ea"/>
                        <a:cs typeface="+mn-cs"/>
                      </a:endParaRPr>
                    </a:p>
                  </a:txBody>
                  <a:tcPr marL="91450" marR="91450" marT="45725" marB="45725"/>
                </a:tc>
                <a:extLst>
                  <a:ext uri="{0D108BD9-81ED-4DB2-BD59-A6C34878D82A}">
                    <a16:rowId xmlns:a16="http://schemas.microsoft.com/office/drawing/2014/main" val="10001"/>
                  </a:ext>
                </a:extLst>
              </a:tr>
            </a:tbl>
          </a:graphicData>
        </a:graphic>
      </p:graphicFrame>
      <p:pic>
        <p:nvPicPr>
          <p:cNvPr id="16" name="Espace réservé pour une image  15" descr="Une image contenant personne, alimentation, extérieur, table&#10;&#10;Description générée automatiquement">
            <a:extLst>
              <a:ext uri="{FF2B5EF4-FFF2-40B4-BE49-F238E27FC236}">
                <a16:creationId xmlns:a16="http://schemas.microsoft.com/office/drawing/2014/main" id="{5492F996-D3F6-D44F-AF09-EAA439DC5DD4}"/>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22" name="Espace réservé pour une image  21" descr="Une image contenant herbe, extérieur, banc, parc&#10;&#10;Description générée automatiquement">
            <a:extLst>
              <a:ext uri="{FF2B5EF4-FFF2-40B4-BE49-F238E27FC236}">
                <a16:creationId xmlns:a16="http://schemas.microsoft.com/office/drawing/2014/main" id="{48EE26AB-AB2D-6D40-8EF3-27C772E2A852}"/>
              </a:ext>
            </a:extLst>
          </p:cNvPr>
          <p:cNvPicPr>
            <a:picLocks noGrp="1" noChangeAspect="1"/>
          </p:cNvPicPr>
          <p:nvPr>
            <p:ph type="pic" idx="3"/>
          </p:nvPr>
        </p:nvPicPr>
        <p:blipFill>
          <a:blip r:embed="rId4" cstate="screen">
            <a:extLst>
              <a:ext uri="{28A0092B-C50C-407E-A947-70E740481C1C}">
                <a14:useLocalDpi xmlns:a14="http://schemas.microsoft.com/office/drawing/2010/main"/>
              </a:ext>
            </a:extLst>
          </a:blip>
          <a:srcRect/>
          <a:stretch>
            <a:fillRect/>
          </a:stretch>
        </p:blipFill>
        <p:spPr/>
      </p:pic>
      <p:pic>
        <p:nvPicPr>
          <p:cNvPr id="13" name="Image 12" descr="Une image contenant portable, ordinateur, noir&#10;&#10;Description générée automatiquement">
            <a:extLst>
              <a:ext uri="{FF2B5EF4-FFF2-40B4-BE49-F238E27FC236}">
                <a16:creationId xmlns:a16="http://schemas.microsoft.com/office/drawing/2014/main" id="{EA9DE268-6E0D-0A48-A02A-379F78B9D0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2800" y="6172200"/>
            <a:ext cx="1077960" cy="599540"/>
          </a:xfrm>
          <a:prstGeom prst="rect">
            <a:avLst/>
          </a:prstGeom>
        </p:spPr>
      </p:pic>
      <p:sp>
        <p:nvSpPr>
          <p:cNvPr id="14" name="Rectangle 13" title="Side bar">
            <a:extLst>
              <a:ext uri="{FF2B5EF4-FFF2-40B4-BE49-F238E27FC236}">
                <a16:creationId xmlns:a16="http://schemas.microsoft.com/office/drawing/2014/main" id="{45F8C6CE-685C-E54B-AA43-2EBB393527FA}"/>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ZoneTexte 14">
            <a:extLst>
              <a:ext uri="{FF2B5EF4-FFF2-40B4-BE49-F238E27FC236}">
                <a16:creationId xmlns:a16="http://schemas.microsoft.com/office/drawing/2014/main" id="{FB3562D2-3C2C-714A-8839-4D979AEB076C}"/>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12</a:t>
            </a:r>
          </a:p>
        </p:txBody>
      </p:sp>
    </p:spTree>
    <p:extLst>
      <p:ext uri="{BB962C8B-B14F-4D97-AF65-F5344CB8AC3E}">
        <p14:creationId xmlns:p14="http://schemas.microsoft.com/office/powerpoint/2010/main" val="316532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
            <a:extLst>
              <a:ext uri="{FF2B5EF4-FFF2-40B4-BE49-F238E27FC236}">
                <a16:creationId xmlns:a16="http://schemas.microsoft.com/office/drawing/2014/main" id="{807C2588-C59E-BC4D-A7BC-DD993F6880C3}"/>
              </a:ext>
            </a:extLst>
          </p:cNvPr>
          <p:cNvSpPr>
            <a:spLocks noGrp="1"/>
          </p:cNvSpPr>
          <p:nvPr>
            <p:ph type="title"/>
          </p:nvPr>
        </p:nvSpPr>
        <p:spPr>
          <a:xfrm>
            <a:off x="706695" y="565765"/>
            <a:ext cx="6203100" cy="998631"/>
          </a:xfrm>
        </p:spPr>
        <p:txBody>
          <a:bodyPr>
            <a:normAutofit/>
          </a:bodyPr>
          <a:lstStyle/>
          <a:p>
            <a:pPr algn="ctr"/>
            <a:r>
              <a:rPr lang="fr-FR" sz="3300" dirty="0"/>
              <a:t>FICHE TECHNIQUE</a:t>
            </a:r>
            <a:br>
              <a:rPr lang="fr-FR" dirty="0"/>
            </a:br>
            <a:r>
              <a:rPr lang="fr-FR" sz="2700" dirty="0"/>
              <a:t>LA TOUR D’EXPOSITION</a:t>
            </a:r>
            <a:endParaRPr lang="fr-FR" dirty="0"/>
          </a:p>
        </p:txBody>
      </p:sp>
      <p:cxnSp>
        <p:nvCxnSpPr>
          <p:cNvPr id="22" name="Google Shape;470;p2">
            <a:extLst>
              <a:ext uri="{FF2B5EF4-FFF2-40B4-BE49-F238E27FC236}">
                <a16:creationId xmlns:a16="http://schemas.microsoft.com/office/drawing/2014/main" id="{D95CAB01-350D-CD4E-99DB-67940084D956}"/>
              </a:ext>
            </a:extLst>
          </p:cNvPr>
          <p:cNvCxnSpPr>
            <a:cxnSpLocks/>
          </p:cNvCxnSpPr>
          <p:nvPr/>
        </p:nvCxnSpPr>
        <p:spPr>
          <a:xfrm>
            <a:off x="3556964" y="1704785"/>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23" name="Rectangle 22" title="Side bar">
            <a:extLst>
              <a:ext uri="{FF2B5EF4-FFF2-40B4-BE49-F238E27FC236}">
                <a16:creationId xmlns:a16="http://schemas.microsoft.com/office/drawing/2014/main" id="{440F0802-E18F-A24C-BCB8-D6676E83588D}"/>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Espace réservé pour une image  18" descr="Une image contenant extérieur, plante, forêt, arbre&#10;&#10;Description générée automatiquement">
            <a:extLst>
              <a:ext uri="{FF2B5EF4-FFF2-40B4-BE49-F238E27FC236}">
                <a16:creationId xmlns:a16="http://schemas.microsoft.com/office/drawing/2014/main" id="{6B106E9F-1017-774C-AAE7-51296D37B332}"/>
              </a:ext>
            </a:extLst>
          </p:cNvPr>
          <p:cNvPicPr>
            <a:picLocks noGrp="1" noChangeAspect="1"/>
          </p:cNvPicPr>
          <p:nvPr>
            <p:ph type="pic" idx="2"/>
          </p:nvPr>
        </p:nvPicPr>
        <p:blipFill rotWithShape="1">
          <a:blip r:embed="rId2" cstate="print">
            <a:extLst>
              <a:ext uri="{28A0092B-C50C-407E-A947-70E740481C1C}">
                <a14:useLocalDpi xmlns:a14="http://schemas.microsoft.com/office/drawing/2010/main"/>
              </a:ext>
            </a:extLst>
          </a:blip>
          <a:srcRect t="-419"/>
          <a:stretch/>
        </p:blipFill>
        <p:spPr>
          <a:xfrm>
            <a:off x="7214282" y="835183"/>
            <a:ext cx="4806950" cy="4851400"/>
          </a:xfrm>
        </p:spPr>
      </p:pic>
      <p:sp>
        <p:nvSpPr>
          <p:cNvPr id="27" name="Google Shape;469;p2">
            <a:extLst>
              <a:ext uri="{FF2B5EF4-FFF2-40B4-BE49-F238E27FC236}">
                <a16:creationId xmlns:a16="http://schemas.microsoft.com/office/drawing/2014/main" id="{34D57A5A-A29F-5344-A356-DBDF6DDA7A9B}"/>
              </a:ext>
            </a:extLst>
          </p:cNvPr>
          <p:cNvSpPr/>
          <p:nvPr/>
        </p:nvSpPr>
        <p:spPr>
          <a:xfrm>
            <a:off x="6947619" y="677824"/>
            <a:ext cx="4909695" cy="4859373"/>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 name="ZoneTexte 29">
            <a:extLst>
              <a:ext uri="{FF2B5EF4-FFF2-40B4-BE49-F238E27FC236}">
                <a16:creationId xmlns:a16="http://schemas.microsoft.com/office/drawing/2014/main" id="{D7EACFE5-405E-9946-8D77-0FCDF4DB8E2B}"/>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13</a:t>
            </a:r>
          </a:p>
        </p:txBody>
      </p:sp>
      <p:pic>
        <p:nvPicPr>
          <p:cNvPr id="20" name="Image 19">
            <a:extLst>
              <a:ext uri="{FF2B5EF4-FFF2-40B4-BE49-F238E27FC236}">
                <a16:creationId xmlns:a16="http://schemas.microsoft.com/office/drawing/2014/main" id="{EFFA2A0C-2F61-B549-A6A7-80B6B62DE5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00000"/>
                    </a14:imgEffect>
                  </a14:imgLayer>
                </a14:imgProps>
              </a:ext>
            </a:extLst>
          </a:blip>
          <a:stretch>
            <a:fillRect/>
          </a:stretch>
        </p:blipFill>
        <p:spPr>
          <a:xfrm>
            <a:off x="1162578" y="5401601"/>
            <a:ext cx="635000" cy="635000"/>
          </a:xfrm>
          <a:prstGeom prst="rect">
            <a:avLst/>
          </a:prstGeom>
        </p:spPr>
      </p:pic>
      <p:sp>
        <p:nvSpPr>
          <p:cNvPr id="24" name="Rectangle 23">
            <a:extLst>
              <a:ext uri="{FF2B5EF4-FFF2-40B4-BE49-F238E27FC236}">
                <a16:creationId xmlns:a16="http://schemas.microsoft.com/office/drawing/2014/main" id="{EEE7ABCF-36BF-8E46-BC1A-5A98E057AF08}"/>
              </a:ext>
            </a:extLst>
          </p:cNvPr>
          <p:cNvSpPr/>
          <p:nvPr/>
        </p:nvSpPr>
        <p:spPr>
          <a:xfrm>
            <a:off x="1964861" y="5635671"/>
            <a:ext cx="2940420" cy="369332"/>
          </a:xfrm>
          <a:prstGeom prst="rect">
            <a:avLst/>
          </a:prstGeom>
        </p:spPr>
        <p:txBody>
          <a:bodyPr wrap="none">
            <a:spAutoFit/>
          </a:bodyPr>
          <a:lstStyle/>
          <a:p>
            <a:r>
              <a:rPr lang="fr-FR" dirty="0">
                <a:latin typeface="Open Sans"/>
              </a:rPr>
              <a:t>Parking gratuit : 50 places</a:t>
            </a:r>
            <a:endParaRPr lang="fr-FR" dirty="0"/>
          </a:p>
        </p:txBody>
      </p:sp>
      <p:sp>
        <p:nvSpPr>
          <p:cNvPr id="26" name="Rectangle 25">
            <a:extLst>
              <a:ext uri="{FF2B5EF4-FFF2-40B4-BE49-F238E27FC236}">
                <a16:creationId xmlns:a16="http://schemas.microsoft.com/office/drawing/2014/main" id="{A3EA169A-AC55-9442-84C4-96B30629DD29}"/>
              </a:ext>
            </a:extLst>
          </p:cNvPr>
          <p:cNvSpPr/>
          <p:nvPr/>
        </p:nvSpPr>
        <p:spPr>
          <a:xfrm>
            <a:off x="1964861" y="1999411"/>
            <a:ext cx="1810111" cy="369332"/>
          </a:xfrm>
          <a:prstGeom prst="rect">
            <a:avLst/>
          </a:prstGeom>
        </p:spPr>
        <p:txBody>
          <a:bodyPr wrap="none">
            <a:spAutoFit/>
          </a:bodyPr>
          <a:lstStyle/>
          <a:p>
            <a:r>
              <a:rPr lang="fr-FR" dirty="0">
                <a:latin typeface="Open Sans"/>
              </a:rPr>
              <a:t>Wifi Haut Débit</a:t>
            </a:r>
            <a:endParaRPr lang="fr-FR" dirty="0"/>
          </a:p>
        </p:txBody>
      </p:sp>
      <p:sp>
        <p:nvSpPr>
          <p:cNvPr id="28" name="Rectangle 27">
            <a:extLst>
              <a:ext uri="{FF2B5EF4-FFF2-40B4-BE49-F238E27FC236}">
                <a16:creationId xmlns:a16="http://schemas.microsoft.com/office/drawing/2014/main" id="{505E5ABB-5E3E-FE4B-8953-F134F5D2730A}"/>
              </a:ext>
            </a:extLst>
          </p:cNvPr>
          <p:cNvSpPr/>
          <p:nvPr/>
        </p:nvSpPr>
        <p:spPr>
          <a:xfrm>
            <a:off x="1964861" y="3953777"/>
            <a:ext cx="2509020" cy="369332"/>
          </a:xfrm>
          <a:prstGeom prst="rect">
            <a:avLst/>
          </a:prstGeom>
        </p:spPr>
        <p:txBody>
          <a:bodyPr wrap="none">
            <a:spAutoFit/>
          </a:bodyPr>
          <a:lstStyle/>
          <a:p>
            <a:r>
              <a:rPr lang="fr-FR" dirty="0">
                <a:latin typeface="Open Sans"/>
              </a:rPr>
              <a:t>Chauffage (optionnel)</a:t>
            </a:r>
            <a:endParaRPr lang="fr-FR" dirty="0"/>
          </a:p>
        </p:txBody>
      </p:sp>
      <p:sp>
        <p:nvSpPr>
          <p:cNvPr id="31" name="Rectangle 30">
            <a:extLst>
              <a:ext uri="{FF2B5EF4-FFF2-40B4-BE49-F238E27FC236}">
                <a16:creationId xmlns:a16="http://schemas.microsoft.com/office/drawing/2014/main" id="{D0C1AE88-F114-954C-A8B4-BC3A6E770BA6}"/>
              </a:ext>
            </a:extLst>
          </p:cNvPr>
          <p:cNvSpPr/>
          <p:nvPr/>
        </p:nvSpPr>
        <p:spPr>
          <a:xfrm>
            <a:off x="1964861" y="2657733"/>
            <a:ext cx="1980222" cy="369332"/>
          </a:xfrm>
          <a:prstGeom prst="rect">
            <a:avLst/>
          </a:prstGeom>
        </p:spPr>
        <p:txBody>
          <a:bodyPr wrap="none">
            <a:spAutoFit/>
          </a:bodyPr>
          <a:lstStyle/>
          <a:p>
            <a:r>
              <a:rPr lang="fr-FR" dirty="0" err="1">
                <a:latin typeface="Open Sans"/>
              </a:rPr>
              <a:t>Vidéo-projecteur</a:t>
            </a:r>
            <a:endParaRPr lang="fr-FR" dirty="0"/>
          </a:p>
        </p:txBody>
      </p:sp>
      <p:sp>
        <p:nvSpPr>
          <p:cNvPr id="32" name="Rectangle 31">
            <a:extLst>
              <a:ext uri="{FF2B5EF4-FFF2-40B4-BE49-F238E27FC236}">
                <a16:creationId xmlns:a16="http://schemas.microsoft.com/office/drawing/2014/main" id="{5980BA8B-29F4-4441-B6E2-38005FBB3DA5}"/>
              </a:ext>
            </a:extLst>
          </p:cNvPr>
          <p:cNvSpPr/>
          <p:nvPr/>
        </p:nvSpPr>
        <p:spPr>
          <a:xfrm>
            <a:off x="1964861" y="3339572"/>
            <a:ext cx="1542410" cy="369332"/>
          </a:xfrm>
          <a:prstGeom prst="rect">
            <a:avLst/>
          </a:prstGeom>
        </p:spPr>
        <p:txBody>
          <a:bodyPr wrap="none">
            <a:spAutoFit/>
          </a:bodyPr>
          <a:lstStyle/>
          <a:p>
            <a:r>
              <a:rPr lang="fr-FR" dirty="0">
                <a:solidFill>
                  <a:srgbClr val="2D2D2D"/>
                </a:solidFill>
                <a:latin typeface="Open Sans"/>
              </a:rPr>
              <a:t>Sonorisation</a:t>
            </a:r>
            <a:endParaRPr lang="fr-FR" dirty="0">
              <a:solidFill>
                <a:srgbClr val="FF0000"/>
              </a:solidFill>
            </a:endParaRPr>
          </a:p>
        </p:txBody>
      </p:sp>
      <p:sp>
        <p:nvSpPr>
          <p:cNvPr id="33" name="Rectangle 32">
            <a:extLst>
              <a:ext uri="{FF2B5EF4-FFF2-40B4-BE49-F238E27FC236}">
                <a16:creationId xmlns:a16="http://schemas.microsoft.com/office/drawing/2014/main" id="{FC18E01D-A058-8B4F-A3C7-8E0551B7FBBB}"/>
              </a:ext>
            </a:extLst>
          </p:cNvPr>
          <p:cNvSpPr/>
          <p:nvPr/>
        </p:nvSpPr>
        <p:spPr>
          <a:xfrm>
            <a:off x="1995480" y="4668426"/>
            <a:ext cx="2496196" cy="369332"/>
          </a:xfrm>
          <a:prstGeom prst="rect">
            <a:avLst/>
          </a:prstGeom>
        </p:spPr>
        <p:txBody>
          <a:bodyPr wrap="none">
            <a:spAutoFit/>
          </a:bodyPr>
          <a:lstStyle/>
          <a:p>
            <a:r>
              <a:rPr lang="fr-FR" dirty="0">
                <a:solidFill>
                  <a:srgbClr val="2D2D2D"/>
                </a:solidFill>
                <a:latin typeface="Open Sans"/>
              </a:rPr>
              <a:t>Mobilier à disposition</a:t>
            </a:r>
            <a:endParaRPr lang="fr-FR" dirty="0">
              <a:solidFill>
                <a:srgbClr val="FF0000"/>
              </a:solidFill>
            </a:endParaRPr>
          </a:p>
        </p:txBody>
      </p:sp>
      <p:pic>
        <p:nvPicPr>
          <p:cNvPr id="34" name="Image 33" descr="Une image contenant parapluie&#10;&#10;Description générée automatiquement">
            <a:extLst>
              <a:ext uri="{FF2B5EF4-FFF2-40B4-BE49-F238E27FC236}">
                <a16:creationId xmlns:a16="http://schemas.microsoft.com/office/drawing/2014/main" id="{F430E75F-15DC-FC4F-A6A6-C2F6FD6F8F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8864" y="1959295"/>
            <a:ext cx="518496" cy="449563"/>
          </a:xfrm>
          <a:prstGeom prst="rect">
            <a:avLst/>
          </a:prstGeom>
        </p:spPr>
      </p:pic>
      <p:pic>
        <p:nvPicPr>
          <p:cNvPr id="35" name="Image 34" descr="Une image contenant lumière&#10;&#10;Description générée automatiquement">
            <a:extLst>
              <a:ext uri="{FF2B5EF4-FFF2-40B4-BE49-F238E27FC236}">
                <a16:creationId xmlns:a16="http://schemas.microsoft.com/office/drawing/2014/main" id="{07608E39-F38E-4149-9588-9401B68A25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9739" y="2535740"/>
            <a:ext cx="581713" cy="581713"/>
          </a:xfrm>
          <a:prstGeom prst="rect">
            <a:avLst/>
          </a:prstGeom>
        </p:spPr>
      </p:pic>
      <p:pic>
        <p:nvPicPr>
          <p:cNvPr id="36" name="Image 35">
            <a:extLst>
              <a:ext uri="{FF2B5EF4-FFF2-40B4-BE49-F238E27FC236}">
                <a16:creationId xmlns:a16="http://schemas.microsoft.com/office/drawing/2014/main" id="{DC0AF790-357A-6C45-8A58-734D21F1A4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01264" y="4540823"/>
            <a:ext cx="635000" cy="635000"/>
          </a:xfrm>
          <a:prstGeom prst="rect">
            <a:avLst/>
          </a:prstGeom>
        </p:spPr>
      </p:pic>
      <p:pic>
        <p:nvPicPr>
          <p:cNvPr id="37" name="Image 36">
            <a:extLst>
              <a:ext uri="{FF2B5EF4-FFF2-40B4-BE49-F238E27FC236}">
                <a16:creationId xmlns:a16="http://schemas.microsoft.com/office/drawing/2014/main" id="{D7D39C22-78A7-654D-9B50-84D65226333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1143054" y="3180785"/>
            <a:ext cx="581713" cy="581713"/>
          </a:xfrm>
          <a:prstGeom prst="rect">
            <a:avLst/>
          </a:prstGeom>
        </p:spPr>
      </p:pic>
      <p:pic>
        <p:nvPicPr>
          <p:cNvPr id="38" name="Image 37">
            <a:extLst>
              <a:ext uri="{FF2B5EF4-FFF2-40B4-BE49-F238E27FC236}">
                <a16:creationId xmlns:a16="http://schemas.microsoft.com/office/drawing/2014/main" id="{C18F9318-16D9-2742-9B9C-BDA1F6EE07E0}"/>
              </a:ext>
            </a:extLst>
          </p:cNvPr>
          <p:cNvPicPr>
            <a:picLocks noChangeAspect="1"/>
          </p:cNvPicPr>
          <p:nvPr/>
        </p:nvPicPr>
        <p:blipFill rotWithShape="1">
          <a:blip r:embed="rId9" cstate="print">
            <a:biLevel thresh="75000"/>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a:ext>
            </a:extLst>
          </a:blip>
          <a:srcRect/>
          <a:stretch/>
        </p:blipFill>
        <p:spPr>
          <a:xfrm>
            <a:off x="1010750" y="3832228"/>
            <a:ext cx="747386" cy="675684"/>
          </a:xfrm>
          <a:prstGeom prst="rect">
            <a:avLst/>
          </a:prstGeom>
        </p:spPr>
      </p:pic>
    </p:spTree>
    <p:extLst>
      <p:ext uri="{BB962C8B-B14F-4D97-AF65-F5344CB8AC3E}">
        <p14:creationId xmlns:p14="http://schemas.microsoft.com/office/powerpoint/2010/main" val="2887069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689695" y="337799"/>
            <a:ext cx="4521798" cy="998631"/>
          </a:xfrm>
        </p:spPr>
        <p:txBody>
          <a:bodyPr>
            <a:normAutofit fontScale="90000"/>
          </a:bodyPr>
          <a:lstStyle/>
          <a:p>
            <a:pPr algn="ctr"/>
            <a:r>
              <a:rPr lang="fr-FR" dirty="0"/>
              <a:t>LE MANOIR</a:t>
            </a:r>
            <a:br>
              <a:rPr lang="fr-FR" dirty="0"/>
            </a:b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893984" y="1797970"/>
            <a:ext cx="4030601" cy="5632311"/>
          </a:xfrm>
          <a:prstGeom prst="rect">
            <a:avLst/>
          </a:prstGeom>
          <a:noFill/>
        </p:spPr>
        <p:txBody>
          <a:bodyPr wrap="square" rtlCol="0">
            <a:spAutoFit/>
          </a:bodyPr>
          <a:lstStyle/>
          <a:p>
            <a:pPr algn="just"/>
            <a:r>
              <a:rPr lang="fr-FR" sz="1600" dirty="0">
                <a:latin typeface="Roboto" panose="02000000000000000000" pitchFamily="2" charset="0"/>
                <a:ea typeface="Roboto" panose="02000000000000000000" pitchFamily="2" charset="0"/>
                <a:sym typeface="Montserrat"/>
              </a:rPr>
              <a:t>Le Manoir de la </a:t>
            </a:r>
            <a:r>
              <a:rPr lang="fr-FR" sz="1600" dirty="0" err="1">
                <a:latin typeface="Roboto" panose="02000000000000000000" pitchFamily="2" charset="0"/>
                <a:ea typeface="Roboto" panose="02000000000000000000" pitchFamily="2" charset="0"/>
                <a:sym typeface="Montserrat"/>
              </a:rPr>
              <a:t>Blondellerie</a:t>
            </a:r>
            <a:r>
              <a:rPr lang="fr-FR" sz="1600" dirty="0">
                <a:latin typeface="Roboto" panose="02000000000000000000" pitchFamily="2" charset="0"/>
                <a:ea typeface="Roboto" panose="02000000000000000000" pitchFamily="2" charset="0"/>
                <a:sym typeface="Montserrat"/>
              </a:rPr>
              <a:t> est le fruit de la reconstruction d’un château détruit à la Renaissance et offre à ses visiteurs un emplacement des plus privilégié par sa proximité avec Paris et des plus célèbres châteaux de la Vallée de la Loire dont Chambord, Chenonceau, Cheverny et bien d’autres.</a:t>
            </a:r>
          </a:p>
          <a:p>
            <a:pPr algn="just"/>
            <a:endParaRPr lang="fr-FR" sz="1600" dirty="0">
              <a:latin typeface="Roboto" panose="02000000000000000000" pitchFamily="2" charset="0"/>
              <a:ea typeface="Roboto" panose="02000000000000000000" pitchFamily="2" charset="0"/>
              <a:sym typeface="Montserrat"/>
            </a:endParaRPr>
          </a:p>
          <a:p>
            <a:pPr algn="just"/>
            <a:r>
              <a:rPr lang="fr-FR" sz="1600" dirty="0">
                <a:latin typeface="Roboto" panose="02000000000000000000" pitchFamily="2" charset="0"/>
                <a:ea typeface="Roboto" panose="02000000000000000000" pitchFamily="2" charset="0"/>
              </a:rPr>
              <a:t>Répartis sur deux étages, le manoir offre de très beaux volumes quant aux espaces de vie et de divertissement situés au rez-de-chaussée.</a:t>
            </a:r>
          </a:p>
          <a:p>
            <a:pPr algn="just"/>
            <a:endParaRPr lang="fr-FR" sz="1600" dirty="0">
              <a:latin typeface="Roboto" panose="02000000000000000000" pitchFamily="2" charset="0"/>
              <a:ea typeface="Roboto" panose="02000000000000000000" pitchFamily="2" charset="0"/>
            </a:endParaRPr>
          </a:p>
          <a:p>
            <a:pPr algn="just"/>
            <a:r>
              <a:rPr lang="fr-FR" sz="1600" dirty="0">
                <a:latin typeface="Roboto" panose="02000000000000000000" pitchFamily="2" charset="0"/>
                <a:ea typeface="Roboto" panose="02000000000000000000" pitchFamily="2" charset="0"/>
              </a:rPr>
              <a:t>Récemment restauré, l’architecture française est complétée par un mélange de meubles d’époque en bois ornés et a été rafraîchie avec quelques éléments modernes pour un confort optimal..</a:t>
            </a:r>
          </a:p>
          <a:p>
            <a:br>
              <a:rPr lang="fr-FR" sz="1600" dirty="0">
                <a:latin typeface="Roboto" panose="02000000000000000000" pitchFamily="2" charset="0"/>
                <a:ea typeface="Roboto" panose="02000000000000000000" pitchFamily="2" charset="0"/>
                <a:sym typeface="Montserrat"/>
              </a:rPr>
            </a:br>
            <a:br>
              <a:rPr lang="fr-FR" sz="2000" dirty="0">
                <a:solidFill>
                  <a:schemeClr val="dk1"/>
                </a:solidFill>
                <a:latin typeface="Montserrat"/>
                <a:sym typeface="Montserrat"/>
              </a:rPr>
            </a:br>
            <a:endParaRPr lang="fr-FR" sz="2000" dirty="0">
              <a:solidFill>
                <a:schemeClr val="dk1"/>
              </a:solidFill>
              <a:latin typeface="Montserrat"/>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673927" y="1336430"/>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14" name="Google Shape;619;p15">
            <a:extLst>
              <a:ext uri="{FF2B5EF4-FFF2-40B4-BE49-F238E27FC236}">
                <a16:creationId xmlns:a16="http://schemas.microsoft.com/office/drawing/2014/main" id="{39640B22-BFBE-974C-83CE-DF2E06842FA0}"/>
              </a:ext>
            </a:extLst>
          </p:cNvPr>
          <p:cNvPicPr preferRelativeResize="0">
            <a:picLocks noGrp="1"/>
          </p:cNvPicPr>
          <p:nvPr>
            <p:ph type="pic" idx="4"/>
          </p:nvPr>
        </p:nvPicPr>
        <p:blipFill rotWithShape="1">
          <a:blip r:embed="rId2" cstate="print">
            <a:alphaModFix/>
            <a:extLst>
              <a:ext uri="{28A0092B-C50C-407E-A947-70E740481C1C}">
                <a14:useLocalDpi xmlns:a14="http://schemas.microsoft.com/office/drawing/2010/main"/>
              </a:ext>
            </a:extLst>
          </a:blip>
          <a:srcRect t="-1074"/>
          <a:stretch/>
        </p:blipFill>
        <p:spPr>
          <a:xfrm>
            <a:off x="9142477" y="2924907"/>
            <a:ext cx="2133599" cy="2671200"/>
          </a:xfrm>
          <a:prstGeom prst="rect">
            <a:avLst/>
          </a:prstGeom>
          <a:noFill/>
          <a:ln>
            <a:noFill/>
          </a:ln>
        </p:spPr>
      </p:pic>
      <p:pic>
        <p:nvPicPr>
          <p:cNvPr id="15" name="Google Shape;617;p15">
            <a:extLst>
              <a:ext uri="{FF2B5EF4-FFF2-40B4-BE49-F238E27FC236}">
                <a16:creationId xmlns:a16="http://schemas.microsoft.com/office/drawing/2014/main" id="{37CDF047-F8F0-C546-953B-214731F11986}"/>
              </a:ext>
            </a:extLst>
          </p:cNvPr>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solidFill>
            <a:srgbClr val="F2F2F2"/>
          </a:solidFill>
          <a:ln>
            <a:noFill/>
          </a:ln>
        </p:spPr>
      </p:pic>
      <p:sp>
        <p:nvSpPr>
          <p:cNvPr id="22" name="Rectangle 21" title="Side bar">
            <a:extLst>
              <a:ext uri="{FF2B5EF4-FFF2-40B4-BE49-F238E27FC236}">
                <a16:creationId xmlns:a16="http://schemas.microsoft.com/office/drawing/2014/main" id="{7738087A-662D-1D4B-ADB0-7C5506135CAD}"/>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Espace réservé pour une image  7" descr="Une image contenant herbe, extérieur, arbre, plante&#10;&#10;Description générée automatiquement">
            <a:extLst>
              <a:ext uri="{FF2B5EF4-FFF2-40B4-BE49-F238E27FC236}">
                <a16:creationId xmlns:a16="http://schemas.microsoft.com/office/drawing/2014/main" id="{6AF01FE8-4392-194C-A572-4C5DE62D58CB}"/>
              </a:ext>
            </a:extLst>
          </p:cNvPr>
          <p:cNvPicPr>
            <a:picLocks noGrp="1" noChangeAspect="1"/>
          </p:cNvPicPr>
          <p:nvPr>
            <p:ph type="pic" idx="2"/>
          </p:nvPr>
        </p:nvPicPr>
        <p:blipFill>
          <a:blip r:embed="rId4" cstate="screen">
            <a:extLst>
              <a:ext uri="{28A0092B-C50C-407E-A947-70E740481C1C}">
                <a14:useLocalDpi xmlns:a14="http://schemas.microsoft.com/office/drawing/2010/main"/>
              </a:ext>
            </a:extLst>
          </a:blip>
          <a:srcRect/>
          <a:stretch>
            <a:fillRect/>
          </a:stretch>
        </p:blipFill>
        <p:spPr/>
      </p:pic>
      <p:sp>
        <p:nvSpPr>
          <p:cNvPr id="10" name="ZoneTexte 9">
            <a:extLst>
              <a:ext uri="{FF2B5EF4-FFF2-40B4-BE49-F238E27FC236}">
                <a16:creationId xmlns:a16="http://schemas.microsoft.com/office/drawing/2014/main" id="{AB5D3A8E-6739-7E46-B58D-A0FFF0B07EFD}"/>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14</a:t>
            </a:r>
          </a:p>
        </p:txBody>
      </p:sp>
    </p:spTree>
    <p:extLst>
      <p:ext uri="{BB962C8B-B14F-4D97-AF65-F5344CB8AC3E}">
        <p14:creationId xmlns:p14="http://schemas.microsoft.com/office/powerpoint/2010/main" val="136210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630;p16">
            <a:extLst>
              <a:ext uri="{FF2B5EF4-FFF2-40B4-BE49-F238E27FC236}">
                <a16:creationId xmlns:a16="http://schemas.microsoft.com/office/drawing/2014/main" id="{BA61F759-9576-264D-BC89-586FF6FB2E13}"/>
              </a:ext>
            </a:extLst>
          </p:cNvPr>
          <p:cNvPicPr preferRelativeResize="0"/>
          <p:nvPr/>
        </p:nvPicPr>
        <p:blipFill rotWithShape="1">
          <a:blip r:embed="rId2" cstate="screen">
            <a:alphaModFix/>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18000"/>
                    </a14:imgEffect>
                  </a14:imgLayer>
                </a14:imgProps>
              </a:ext>
              <a:ext uri="{28A0092B-C50C-407E-A947-70E740481C1C}">
                <a14:useLocalDpi xmlns:a14="http://schemas.microsoft.com/office/drawing/2010/main"/>
              </a:ext>
            </a:extLst>
          </a:blip>
          <a:srcRect t="8577"/>
          <a:stretch/>
        </p:blipFill>
        <p:spPr>
          <a:xfrm>
            <a:off x="441113" y="1893185"/>
            <a:ext cx="4260543" cy="2979412"/>
          </a:xfrm>
          <a:prstGeom prst="rect">
            <a:avLst/>
          </a:prstGeom>
          <a:noFill/>
          <a:ln>
            <a:noFill/>
          </a:ln>
        </p:spPr>
      </p:pic>
      <p:pic>
        <p:nvPicPr>
          <p:cNvPr id="20" name="Image 19" descr="Une image contenant intérieur, table, plafond, fenêtre&#10;&#10;Description générée automatiquement">
            <a:extLst>
              <a:ext uri="{FF2B5EF4-FFF2-40B4-BE49-F238E27FC236}">
                <a16:creationId xmlns:a16="http://schemas.microsoft.com/office/drawing/2014/main" id="{8A9FC164-7A6F-954B-93A4-243E1B5B00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0105" y="1811551"/>
            <a:ext cx="6621895" cy="3124546"/>
          </a:xfrm>
          <a:prstGeom prst="rect">
            <a:avLst/>
          </a:prstGeom>
        </p:spPr>
      </p:pic>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172735" y="543331"/>
            <a:ext cx="4601358" cy="541463"/>
          </a:xfrm>
        </p:spPr>
        <p:txBody>
          <a:bodyPr>
            <a:normAutofit fontScale="90000"/>
          </a:bodyPr>
          <a:lstStyle/>
          <a:p>
            <a:pPr algn="ctr"/>
            <a:r>
              <a:rPr lang="fr-FR" dirty="0"/>
              <a:t>REZ-DE-CHAUSSÉE</a:t>
            </a:r>
            <a:br>
              <a:rPr lang="fr-FR" dirty="0"/>
            </a:b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363716" y="5354732"/>
            <a:ext cx="4219397" cy="1077218"/>
          </a:xfrm>
          <a:prstGeom prst="rect">
            <a:avLst/>
          </a:prstGeom>
          <a:noFill/>
        </p:spPr>
        <p:txBody>
          <a:bodyPr wrap="square" rtlCol="0">
            <a:spAutoFit/>
          </a:bodyPr>
          <a:lstStyle/>
          <a:p>
            <a:pPr algn="ctr">
              <a:buClr>
                <a:schemeClr val="dk1"/>
              </a:buClr>
            </a:pPr>
            <a:r>
              <a:rPr lang="fr-FR" sz="1600" dirty="0">
                <a:latin typeface="Roboto" panose="02000000000000000000" pitchFamily="2" charset="0"/>
                <a:ea typeface="Roboto" panose="02000000000000000000" pitchFamily="2" charset="0"/>
                <a:sym typeface="Lato"/>
              </a:rPr>
              <a:t>Superficie : 94m</a:t>
            </a:r>
            <a:r>
              <a:rPr lang="fr-FR" sz="1600" baseline="30000" dirty="0">
                <a:latin typeface="Roboto" panose="02000000000000000000" pitchFamily="2" charset="0"/>
                <a:ea typeface="Roboto" panose="02000000000000000000" pitchFamily="2" charset="0"/>
                <a:sym typeface="Lato"/>
              </a:rPr>
              <a:t>2</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Salle équipée</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Le premier étage peut être rendu disponible sur demande</a:t>
            </a:r>
            <a:endParaRPr lang="fr-FR" sz="1600" dirty="0">
              <a:latin typeface="Roboto" panose="02000000000000000000" pitchFamily="2" charset="0"/>
              <a:ea typeface="Roboto" panose="02000000000000000000" pitchFamily="2" charset="0"/>
            </a:endParaRPr>
          </a:p>
        </p:txBody>
      </p:sp>
      <p:sp>
        <p:nvSpPr>
          <p:cNvPr id="15" name="Google Shape;469;p2">
            <a:extLst>
              <a:ext uri="{FF2B5EF4-FFF2-40B4-BE49-F238E27FC236}">
                <a16:creationId xmlns:a16="http://schemas.microsoft.com/office/drawing/2014/main" id="{10D9914E-E87A-9B45-9B06-AB926AAE4050}"/>
              </a:ext>
            </a:extLst>
          </p:cNvPr>
          <p:cNvSpPr/>
          <p:nvPr/>
        </p:nvSpPr>
        <p:spPr>
          <a:xfrm>
            <a:off x="4965074" y="1669526"/>
            <a:ext cx="6963508" cy="338156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3" name="Google Shape;555;g888e140eac_1_9">
            <a:extLst>
              <a:ext uri="{FF2B5EF4-FFF2-40B4-BE49-F238E27FC236}">
                <a16:creationId xmlns:a16="http://schemas.microsoft.com/office/drawing/2014/main" id="{8ED37FBF-B95C-F343-B473-2E54FDA36A27}"/>
              </a:ext>
            </a:extLst>
          </p:cNvPr>
          <p:cNvSpPr txBox="1"/>
          <p:nvPr/>
        </p:nvSpPr>
        <p:spPr>
          <a:xfrm>
            <a:off x="7884346" y="5310544"/>
            <a:ext cx="731161" cy="722554"/>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fr-FR" sz="1200" dirty="0">
                <a:latin typeface="Roboto" panose="02000000000000000000" pitchFamily="2" charset="0"/>
                <a:ea typeface="Roboto" panose="02000000000000000000" pitchFamily="2" charset="0"/>
                <a:sym typeface="Lato"/>
              </a:rPr>
              <a:t>Cocktail</a:t>
            </a:r>
            <a:endParaRPr sz="1200" dirty="0">
              <a:latin typeface="Roboto" panose="02000000000000000000" pitchFamily="2" charset="0"/>
              <a:ea typeface="Roboto" panose="02000000000000000000" pitchFamily="2" charset="0"/>
            </a:endParaRPr>
          </a:p>
          <a:p>
            <a:pPr marL="0" marR="0" lvl="0" indent="0" rtl="0">
              <a:spcBef>
                <a:spcPts val="0"/>
              </a:spcBef>
              <a:spcAft>
                <a:spcPts val="0"/>
              </a:spcAft>
              <a:buNone/>
            </a:pPr>
            <a:r>
              <a:rPr lang="fr-FR" sz="1200" dirty="0">
                <a:latin typeface="Roboto" panose="02000000000000000000" pitchFamily="2" charset="0"/>
                <a:ea typeface="Roboto" panose="02000000000000000000" pitchFamily="2" charset="0"/>
                <a:sym typeface="Lato"/>
              </a:rPr>
              <a:t>30 pers</a:t>
            </a:r>
            <a:endParaRPr sz="1200" dirty="0">
              <a:latin typeface="Roboto" panose="02000000000000000000" pitchFamily="2" charset="0"/>
              <a:ea typeface="Roboto" panose="02000000000000000000" pitchFamily="2" charset="0"/>
            </a:endParaRPr>
          </a:p>
        </p:txBody>
      </p:sp>
      <p:sp>
        <p:nvSpPr>
          <p:cNvPr id="27" name="Google Shape;555;g888e140eac_1_9">
            <a:extLst>
              <a:ext uri="{FF2B5EF4-FFF2-40B4-BE49-F238E27FC236}">
                <a16:creationId xmlns:a16="http://schemas.microsoft.com/office/drawing/2014/main" id="{254060C2-604F-F24E-8D3B-FD6A65871FF0}"/>
              </a:ext>
            </a:extLst>
          </p:cNvPr>
          <p:cNvSpPr txBox="1"/>
          <p:nvPr/>
        </p:nvSpPr>
        <p:spPr>
          <a:xfrm>
            <a:off x="9580649" y="5298833"/>
            <a:ext cx="991549" cy="722555"/>
          </a:xfrm>
          <a:prstGeom prst="rect">
            <a:avLst/>
          </a:prstGeom>
          <a:noFill/>
          <a:ln>
            <a:noFill/>
          </a:ln>
        </p:spPr>
        <p:txBody>
          <a:bodyPr spcFirstLastPara="1" wrap="square" lIns="91425" tIns="45700" rIns="91425" bIns="45700" anchor="ctr" anchorCtr="0">
            <a:noAutofit/>
          </a:bodyPr>
          <a:lstStyle/>
          <a:p>
            <a:r>
              <a:rPr lang="fr-FR" sz="1200" dirty="0">
                <a:latin typeface="Roboto" panose="02000000000000000000" pitchFamily="2" charset="0"/>
                <a:ea typeface="Roboto" panose="02000000000000000000" pitchFamily="2" charset="0"/>
                <a:sym typeface="Lato"/>
              </a:rPr>
              <a:t>Diner assis</a:t>
            </a:r>
            <a:endParaRPr sz="1200" dirty="0">
              <a:latin typeface="Roboto" panose="02000000000000000000" pitchFamily="2" charset="0"/>
              <a:ea typeface="Roboto" panose="02000000000000000000" pitchFamily="2" charset="0"/>
            </a:endParaRPr>
          </a:p>
          <a:p>
            <a:r>
              <a:rPr lang="fr-FR" sz="1200" dirty="0">
                <a:latin typeface="Roboto" panose="02000000000000000000" pitchFamily="2" charset="0"/>
                <a:ea typeface="Roboto" panose="02000000000000000000" pitchFamily="2" charset="0"/>
                <a:sym typeface="Lato"/>
              </a:rPr>
              <a:t>15 pers</a:t>
            </a:r>
            <a:endParaRPr sz="1200" dirty="0">
              <a:latin typeface="Roboto" panose="02000000000000000000" pitchFamily="2" charset="0"/>
              <a:ea typeface="Roboto" panose="02000000000000000000" pitchFamily="2" charset="0"/>
            </a:endParaRPr>
          </a:p>
        </p:txBody>
      </p:sp>
      <p:cxnSp>
        <p:nvCxnSpPr>
          <p:cNvPr id="18" name="Google Shape;470;p2">
            <a:extLst>
              <a:ext uri="{FF2B5EF4-FFF2-40B4-BE49-F238E27FC236}">
                <a16:creationId xmlns:a16="http://schemas.microsoft.com/office/drawing/2014/main" id="{A7EC6651-A505-A84C-A57B-D85588FDB125}"/>
              </a:ext>
            </a:extLst>
          </p:cNvPr>
          <p:cNvCxnSpPr>
            <a:cxnSpLocks/>
          </p:cNvCxnSpPr>
          <p:nvPr/>
        </p:nvCxnSpPr>
        <p:spPr>
          <a:xfrm>
            <a:off x="2215927" y="1341438"/>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5" name="Image 4">
            <a:extLst>
              <a:ext uri="{FF2B5EF4-FFF2-40B4-BE49-F238E27FC236}">
                <a16:creationId xmlns:a16="http://schemas.microsoft.com/office/drawing/2014/main" id="{B16906C3-5531-E24B-BB7B-30A64C3A5A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8779" y="5371364"/>
            <a:ext cx="577492" cy="577492"/>
          </a:xfrm>
          <a:prstGeom prst="rect">
            <a:avLst/>
          </a:prstGeom>
        </p:spPr>
      </p:pic>
      <p:sp>
        <p:nvSpPr>
          <p:cNvPr id="36" name="ZoneTexte 35">
            <a:extLst>
              <a:ext uri="{FF2B5EF4-FFF2-40B4-BE49-F238E27FC236}">
                <a16:creationId xmlns:a16="http://schemas.microsoft.com/office/drawing/2014/main" id="{3C7D5177-A422-5C4D-8866-F63D01C1386A}"/>
              </a:ext>
            </a:extLst>
          </p:cNvPr>
          <p:cNvSpPr txBox="1"/>
          <p:nvPr/>
        </p:nvSpPr>
        <p:spPr>
          <a:xfrm>
            <a:off x="1076444" y="3229501"/>
            <a:ext cx="1139483" cy="261610"/>
          </a:xfrm>
          <a:prstGeom prst="rect">
            <a:avLst/>
          </a:prstGeom>
          <a:noFill/>
        </p:spPr>
        <p:txBody>
          <a:bodyPr wrap="square" rtlCol="0">
            <a:spAutoFit/>
          </a:bodyPr>
          <a:lstStyle/>
          <a:p>
            <a:pPr algn="ctr"/>
            <a:r>
              <a:rPr lang="fr-FR" sz="1100" dirty="0"/>
              <a:t>31m</a:t>
            </a:r>
            <a:r>
              <a:rPr lang="fr-FR" sz="1100" baseline="30000" dirty="0"/>
              <a:t>2</a:t>
            </a:r>
          </a:p>
        </p:txBody>
      </p:sp>
      <p:sp>
        <p:nvSpPr>
          <p:cNvPr id="39" name="ZoneTexte 38">
            <a:extLst>
              <a:ext uri="{FF2B5EF4-FFF2-40B4-BE49-F238E27FC236}">
                <a16:creationId xmlns:a16="http://schemas.microsoft.com/office/drawing/2014/main" id="{FF11B358-91B0-094D-94D0-2E5409EDC188}"/>
              </a:ext>
            </a:extLst>
          </p:cNvPr>
          <p:cNvSpPr txBox="1"/>
          <p:nvPr/>
        </p:nvSpPr>
        <p:spPr>
          <a:xfrm>
            <a:off x="1903672" y="2822823"/>
            <a:ext cx="1139483" cy="261610"/>
          </a:xfrm>
          <a:prstGeom prst="rect">
            <a:avLst/>
          </a:prstGeom>
          <a:noFill/>
        </p:spPr>
        <p:txBody>
          <a:bodyPr wrap="square" rtlCol="0">
            <a:spAutoFit/>
          </a:bodyPr>
          <a:lstStyle/>
          <a:p>
            <a:pPr algn="ctr"/>
            <a:r>
              <a:rPr lang="fr-FR" sz="1100" dirty="0"/>
              <a:t>12m</a:t>
            </a:r>
            <a:r>
              <a:rPr lang="fr-FR" sz="1100" baseline="30000" dirty="0"/>
              <a:t>2</a:t>
            </a:r>
          </a:p>
        </p:txBody>
      </p:sp>
      <p:sp>
        <p:nvSpPr>
          <p:cNvPr id="40" name="ZoneTexte 39">
            <a:extLst>
              <a:ext uri="{FF2B5EF4-FFF2-40B4-BE49-F238E27FC236}">
                <a16:creationId xmlns:a16="http://schemas.microsoft.com/office/drawing/2014/main" id="{5F0E6433-4E70-374D-8F2D-C22AC5ABAF65}"/>
              </a:ext>
            </a:extLst>
          </p:cNvPr>
          <p:cNvSpPr txBox="1"/>
          <p:nvPr/>
        </p:nvSpPr>
        <p:spPr>
          <a:xfrm>
            <a:off x="2066189" y="3892824"/>
            <a:ext cx="1139483" cy="261610"/>
          </a:xfrm>
          <a:prstGeom prst="rect">
            <a:avLst/>
          </a:prstGeom>
          <a:noFill/>
        </p:spPr>
        <p:txBody>
          <a:bodyPr wrap="square" rtlCol="0">
            <a:spAutoFit/>
          </a:bodyPr>
          <a:lstStyle/>
          <a:p>
            <a:pPr algn="ctr"/>
            <a:r>
              <a:rPr lang="fr-FR" sz="1100" dirty="0"/>
              <a:t>24m</a:t>
            </a:r>
            <a:r>
              <a:rPr lang="fr-FR" sz="1100" baseline="30000" dirty="0"/>
              <a:t>2</a:t>
            </a:r>
          </a:p>
        </p:txBody>
      </p:sp>
      <p:sp>
        <p:nvSpPr>
          <p:cNvPr id="41" name="ZoneTexte 40">
            <a:extLst>
              <a:ext uri="{FF2B5EF4-FFF2-40B4-BE49-F238E27FC236}">
                <a16:creationId xmlns:a16="http://schemas.microsoft.com/office/drawing/2014/main" id="{93952896-EB3A-9947-9B41-BE1CACF6B87B}"/>
              </a:ext>
            </a:extLst>
          </p:cNvPr>
          <p:cNvSpPr txBox="1"/>
          <p:nvPr/>
        </p:nvSpPr>
        <p:spPr>
          <a:xfrm>
            <a:off x="2951945" y="3680525"/>
            <a:ext cx="1139483" cy="261610"/>
          </a:xfrm>
          <a:prstGeom prst="rect">
            <a:avLst/>
          </a:prstGeom>
          <a:noFill/>
        </p:spPr>
        <p:txBody>
          <a:bodyPr wrap="square" rtlCol="0">
            <a:spAutoFit/>
          </a:bodyPr>
          <a:lstStyle/>
          <a:p>
            <a:pPr algn="ctr"/>
            <a:r>
              <a:rPr lang="fr-FR" sz="1100" dirty="0"/>
              <a:t>13m</a:t>
            </a:r>
            <a:r>
              <a:rPr lang="fr-FR" sz="1100" baseline="30000" dirty="0"/>
              <a:t>2</a:t>
            </a:r>
          </a:p>
        </p:txBody>
      </p:sp>
      <p:sp>
        <p:nvSpPr>
          <p:cNvPr id="42" name="ZoneTexte 41">
            <a:extLst>
              <a:ext uri="{FF2B5EF4-FFF2-40B4-BE49-F238E27FC236}">
                <a16:creationId xmlns:a16="http://schemas.microsoft.com/office/drawing/2014/main" id="{D596B51B-5D93-6B45-9E14-E8AD2D90797C}"/>
              </a:ext>
            </a:extLst>
          </p:cNvPr>
          <p:cNvSpPr txBox="1"/>
          <p:nvPr/>
        </p:nvSpPr>
        <p:spPr>
          <a:xfrm>
            <a:off x="2951945" y="2538497"/>
            <a:ext cx="1139483" cy="261610"/>
          </a:xfrm>
          <a:prstGeom prst="rect">
            <a:avLst/>
          </a:prstGeom>
          <a:noFill/>
        </p:spPr>
        <p:txBody>
          <a:bodyPr wrap="square" rtlCol="0">
            <a:spAutoFit/>
          </a:bodyPr>
          <a:lstStyle/>
          <a:p>
            <a:pPr algn="ctr"/>
            <a:r>
              <a:rPr lang="fr-FR" sz="1100" dirty="0"/>
              <a:t>14m</a:t>
            </a:r>
            <a:r>
              <a:rPr lang="fr-FR" sz="1100" baseline="30000" dirty="0"/>
              <a:t>2</a:t>
            </a:r>
          </a:p>
        </p:txBody>
      </p:sp>
      <p:sp>
        <p:nvSpPr>
          <p:cNvPr id="19" name="ZoneTexte 18">
            <a:extLst>
              <a:ext uri="{FF2B5EF4-FFF2-40B4-BE49-F238E27FC236}">
                <a16:creationId xmlns:a16="http://schemas.microsoft.com/office/drawing/2014/main" id="{63C70B2C-B41C-C14B-8418-761FAC96A564}"/>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15</a:t>
            </a:r>
          </a:p>
        </p:txBody>
      </p:sp>
      <p:pic>
        <p:nvPicPr>
          <p:cNvPr id="22" name="Image 21">
            <a:extLst>
              <a:ext uri="{FF2B5EF4-FFF2-40B4-BE49-F238E27FC236}">
                <a16:creationId xmlns:a16="http://schemas.microsoft.com/office/drawing/2014/main" id="{C73CBD7C-D95C-E243-B3C8-00DC00F6D9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32781" y="5360479"/>
            <a:ext cx="549376" cy="549376"/>
          </a:xfrm>
          <a:prstGeom prst="rect">
            <a:avLst/>
          </a:prstGeom>
        </p:spPr>
      </p:pic>
    </p:spTree>
    <p:extLst>
      <p:ext uri="{BB962C8B-B14F-4D97-AF65-F5344CB8AC3E}">
        <p14:creationId xmlns:p14="http://schemas.microsoft.com/office/powerpoint/2010/main" val="420107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473632" y="325244"/>
            <a:ext cx="4284662" cy="998631"/>
          </a:xfrm>
        </p:spPr>
        <p:txBody>
          <a:bodyPr>
            <a:normAutofit fontScale="90000"/>
          </a:bodyPr>
          <a:lstStyle/>
          <a:p>
            <a:pPr algn="ctr"/>
            <a:r>
              <a:rPr lang="fr-FR" dirty="0"/>
              <a:t>LE MANOIR</a:t>
            </a:r>
            <a:br>
              <a:rPr lang="fr-FR" dirty="0"/>
            </a:br>
            <a:br>
              <a:rPr lang="fr-FR" dirty="0"/>
            </a:br>
            <a:endParaRPr lang="fr-FR" dirty="0"/>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259955" y="876301"/>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5" name="Image 4" descr="Une image contenant intérieur, armoire, bois, bâtiment&#10;&#10;Description générée automatiquement">
            <a:extLst>
              <a:ext uri="{FF2B5EF4-FFF2-40B4-BE49-F238E27FC236}">
                <a16:creationId xmlns:a16="http://schemas.microsoft.com/office/drawing/2014/main" id="{A94D3990-AB68-8445-B1F1-C9E641E3BC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8628" y="542160"/>
            <a:ext cx="3291433" cy="2468575"/>
          </a:xfrm>
          <a:prstGeom prst="rect">
            <a:avLst/>
          </a:prstGeom>
        </p:spPr>
      </p:pic>
      <p:pic>
        <p:nvPicPr>
          <p:cNvPr id="9" name="Image 8" descr="Une image contenant intérieur, vivant, pièce, table&#10;&#10;Description générée automatiquement">
            <a:extLst>
              <a:ext uri="{FF2B5EF4-FFF2-40B4-BE49-F238E27FC236}">
                <a16:creationId xmlns:a16="http://schemas.microsoft.com/office/drawing/2014/main" id="{D70873FA-99D0-D644-B273-F0007C368F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00846"/>
            <a:ext cx="4867422" cy="2339920"/>
          </a:xfrm>
          <a:prstGeom prst="rect">
            <a:avLst/>
          </a:prstGeom>
        </p:spPr>
      </p:pic>
      <p:pic>
        <p:nvPicPr>
          <p:cNvPr id="11" name="Image 10" descr="Une image contenant intérieur, table, plafond, pièce&#10;&#10;Description générée automatiquement">
            <a:extLst>
              <a:ext uri="{FF2B5EF4-FFF2-40B4-BE49-F238E27FC236}">
                <a16:creationId xmlns:a16="http://schemas.microsoft.com/office/drawing/2014/main" id="{9CED3C3F-95C7-1341-B526-BFC5A98F65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095" y="1287194"/>
            <a:ext cx="4413797" cy="2942531"/>
          </a:xfrm>
          <a:prstGeom prst="rect">
            <a:avLst/>
          </a:prstGeom>
        </p:spPr>
      </p:pic>
      <p:pic>
        <p:nvPicPr>
          <p:cNvPr id="14" name="Image 13" descr="Une image contenant intérieur, armoire, cuisine, fenêtre&#10;&#10;Description générée automatiquement">
            <a:extLst>
              <a:ext uri="{FF2B5EF4-FFF2-40B4-BE49-F238E27FC236}">
                <a16:creationId xmlns:a16="http://schemas.microsoft.com/office/drawing/2014/main" id="{DDB3A27C-2C36-C84E-A89A-D6A58B54D2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2499" y="325244"/>
            <a:ext cx="3432519" cy="2574388"/>
          </a:xfrm>
          <a:prstGeom prst="rect">
            <a:avLst/>
          </a:prstGeom>
        </p:spPr>
      </p:pic>
      <p:pic>
        <p:nvPicPr>
          <p:cNvPr id="17" name="Image 16" descr="Une image contenant intérieur, armoire, pièce, vivant&#10;&#10;Description générée automatiquement">
            <a:extLst>
              <a:ext uri="{FF2B5EF4-FFF2-40B4-BE49-F238E27FC236}">
                <a16:creationId xmlns:a16="http://schemas.microsoft.com/office/drawing/2014/main" id="{3C5C9C95-6FCA-3944-A8E7-8D1C091791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2117" y="3122392"/>
            <a:ext cx="4415394" cy="2942531"/>
          </a:xfrm>
          <a:prstGeom prst="rect">
            <a:avLst/>
          </a:prstGeom>
        </p:spPr>
      </p:pic>
      <p:pic>
        <p:nvPicPr>
          <p:cNvPr id="19" name="Image 18" descr="Une image contenant vivant, intérieur, âtre, pièce&#10;&#10;Description générée automatiquement">
            <a:extLst>
              <a:ext uri="{FF2B5EF4-FFF2-40B4-BE49-F238E27FC236}">
                <a16:creationId xmlns:a16="http://schemas.microsoft.com/office/drawing/2014/main" id="{69FC5778-1802-1B4D-B084-E68F12BD4CA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65476" y="3122392"/>
            <a:ext cx="1956492" cy="1517605"/>
          </a:xfrm>
          <a:prstGeom prst="rect">
            <a:avLst/>
          </a:prstGeom>
        </p:spPr>
      </p:pic>
      <p:pic>
        <p:nvPicPr>
          <p:cNvPr id="24" name="Image 23" descr="Une image contenant intérieur, fenêtre, pièce, lit&#10;&#10;Description générée automatiquement">
            <a:extLst>
              <a:ext uri="{FF2B5EF4-FFF2-40B4-BE49-F238E27FC236}">
                <a16:creationId xmlns:a16="http://schemas.microsoft.com/office/drawing/2014/main" id="{705E3324-1F79-2244-9771-A890409CD2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3922" y="4963342"/>
            <a:ext cx="1956492" cy="1395366"/>
          </a:xfrm>
          <a:prstGeom prst="rect">
            <a:avLst/>
          </a:prstGeom>
        </p:spPr>
      </p:pic>
    </p:spTree>
    <p:extLst>
      <p:ext uri="{BB962C8B-B14F-4D97-AF65-F5344CB8AC3E}">
        <p14:creationId xmlns:p14="http://schemas.microsoft.com/office/powerpoint/2010/main" val="843337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0" y="1118469"/>
            <a:ext cx="5228493" cy="998631"/>
          </a:xfrm>
        </p:spPr>
        <p:txBody>
          <a:bodyPr>
            <a:normAutofit fontScale="90000"/>
          </a:bodyPr>
          <a:lstStyle/>
          <a:p>
            <a:pPr algn="ctr"/>
            <a:r>
              <a:rPr lang="fr-FR" dirty="0"/>
              <a:t>LES ESPACES</a:t>
            </a:r>
            <a:br>
              <a:rPr lang="fr-FR" dirty="0"/>
            </a:br>
            <a:r>
              <a:rPr lang="fr-FR" dirty="0"/>
              <a:t>DE VIE </a:t>
            </a:r>
            <a:br>
              <a:rPr lang="fr-FR" dirty="0"/>
            </a:b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515938" y="2353989"/>
            <a:ext cx="4284662" cy="4450449"/>
          </a:xfrm>
          <a:prstGeom prst="rect">
            <a:avLst/>
          </a:prstGeom>
          <a:noFill/>
        </p:spPr>
        <p:txBody>
          <a:bodyPr wrap="square" rtlCol="0">
            <a:spAutoFit/>
          </a:bodyPr>
          <a:lstStyle/>
          <a:p>
            <a:pPr>
              <a:lnSpc>
                <a:spcPct val="90000"/>
              </a:lnSpc>
              <a:buClr>
                <a:schemeClr val="dk1"/>
              </a:buClr>
              <a:buSzPts val="3700"/>
            </a:pPr>
            <a:r>
              <a:rPr lang="fr-FR" sz="1600" dirty="0">
                <a:latin typeface="Roboto" panose="02000000000000000000" pitchFamily="2" charset="0"/>
                <a:ea typeface="Roboto" panose="02000000000000000000" pitchFamily="2" charset="0"/>
                <a:sym typeface="Lato"/>
              </a:rPr>
              <a:t>Vous pourrez bénéficier du calme d’un jardin de 1600 m2 donnant sur l’étang vous permettant ainsi d’observer la faune et la flore locale dans la plus grande intimité. </a:t>
            </a:r>
          </a:p>
          <a:p>
            <a:pPr>
              <a:lnSpc>
                <a:spcPct val="90000"/>
              </a:lnSpc>
              <a:buClr>
                <a:schemeClr val="dk1"/>
              </a:buClr>
              <a:buSzPts val="3700"/>
            </a:pPr>
            <a:endParaRPr lang="fr-FR" sz="1600" dirty="0">
              <a:latin typeface="Roboto" panose="02000000000000000000" pitchFamily="2" charset="0"/>
              <a:ea typeface="Roboto" panose="02000000000000000000" pitchFamily="2" charset="0"/>
              <a:sym typeface="Lato"/>
            </a:endParaRPr>
          </a:p>
          <a:p>
            <a:pPr>
              <a:lnSpc>
                <a:spcPct val="90000"/>
              </a:lnSpc>
              <a:buClr>
                <a:schemeClr val="dk1"/>
              </a:buClr>
              <a:buSzPts val="3700"/>
            </a:pPr>
            <a:r>
              <a:rPr lang="fr-FR" sz="1600" dirty="0">
                <a:latin typeface="Roboto" panose="02000000000000000000" pitchFamily="2" charset="0"/>
                <a:ea typeface="Roboto" panose="02000000000000000000" pitchFamily="2" charset="0"/>
                <a:sym typeface="Lato"/>
              </a:rPr>
              <a:t>Pour les commodités, le manoir possède 1 WC mixte au rez-de-chaussée et peux être complété par 2 autres WC au premier étage. </a:t>
            </a:r>
          </a:p>
          <a:p>
            <a:endParaRPr lang="fr-FR" sz="1600" dirty="0">
              <a:latin typeface="Roboto" panose="02000000000000000000" pitchFamily="2" charset="0"/>
              <a:ea typeface="Roboto" panose="02000000000000000000" pitchFamily="2" charset="0"/>
            </a:endParaRPr>
          </a:p>
          <a:p>
            <a:r>
              <a:rPr lang="fr-FR" sz="1600" dirty="0">
                <a:latin typeface="Roboto" panose="02000000000000000000" pitchFamily="2" charset="0"/>
                <a:ea typeface="Roboto" panose="02000000000000000000" pitchFamily="2" charset="0"/>
                <a:sym typeface="Lato"/>
              </a:rPr>
              <a:t>La </a:t>
            </a:r>
            <a:r>
              <a:rPr lang="fr-FR" sz="1600" dirty="0" err="1">
                <a:latin typeface="Roboto" panose="02000000000000000000" pitchFamily="2" charset="0"/>
                <a:ea typeface="Roboto" panose="02000000000000000000" pitchFamily="2" charset="0"/>
                <a:sym typeface="Lato"/>
              </a:rPr>
              <a:t>Blondellerie</a:t>
            </a:r>
            <a:r>
              <a:rPr lang="fr-FR" sz="1600" dirty="0">
                <a:latin typeface="Roboto" panose="02000000000000000000" pitchFamily="2" charset="0"/>
                <a:ea typeface="Roboto" panose="02000000000000000000" pitchFamily="2" charset="0"/>
                <a:sym typeface="Lato"/>
              </a:rPr>
              <a:t> n’a pu habiliter l’accessibilité aux personnes à mobilité réduite pour l’ensemble du Manoir.</a:t>
            </a:r>
          </a:p>
          <a:p>
            <a:endParaRPr lang="fr-FR" sz="1600" dirty="0">
              <a:latin typeface="Roboto" panose="02000000000000000000" pitchFamily="2" charset="0"/>
              <a:ea typeface="Roboto" panose="02000000000000000000" pitchFamily="2" charset="0"/>
              <a:sym typeface="Lato"/>
            </a:endParaRPr>
          </a:p>
          <a:p>
            <a:r>
              <a:rPr lang="fr-FR" sz="1600" dirty="0">
                <a:latin typeface="Roboto" panose="02000000000000000000" pitchFamily="2" charset="0"/>
                <a:ea typeface="Roboto" panose="02000000000000000000" pitchFamily="2" charset="0"/>
                <a:sym typeface="Lato"/>
              </a:rPr>
              <a:t>Un parking est disponible au sein de la propriété pour une vingtaine de véhicules. </a:t>
            </a:r>
          </a:p>
          <a:p>
            <a:pPr algn="just"/>
            <a:endParaRPr lang="fr-FR" sz="1400" dirty="0">
              <a:latin typeface="Montserrat"/>
            </a:endParaRPr>
          </a:p>
          <a:p>
            <a:pPr algn="just"/>
            <a:br>
              <a:rPr lang="fr-FR" sz="1400" dirty="0">
                <a:latin typeface="Montserrat"/>
                <a:sym typeface="Montserrat"/>
              </a:rPr>
            </a:br>
            <a:br>
              <a:rPr lang="fr-FR" sz="1400" dirty="0">
                <a:latin typeface="Montserrat"/>
                <a:sym typeface="Montserrat"/>
              </a:rPr>
            </a:br>
            <a:endParaRPr lang="fr-FR" sz="1400" dirty="0">
              <a:latin typeface="Montserrat"/>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262552" y="2126137"/>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23" name="Espace réservé pour une image  22" descr="Une image contenant herbe, extérieur, maison, bâtiment&#10;&#10;Description générée automatiquement">
            <a:extLst>
              <a:ext uri="{FF2B5EF4-FFF2-40B4-BE49-F238E27FC236}">
                <a16:creationId xmlns:a16="http://schemas.microsoft.com/office/drawing/2014/main" id="{2446897B-0399-8445-9294-2B0CE8B2B343}"/>
              </a:ext>
            </a:extLst>
          </p:cNvPr>
          <p:cNvPicPr>
            <a:picLocks noGrp="1" noChangeAspect="1"/>
          </p:cNvPicPr>
          <p:nvPr>
            <p:ph type="pic" idx="4"/>
          </p:nvPr>
        </p:nvPicPr>
        <p:blipFill>
          <a:blip r:embed="rId2" cstate="screen">
            <a:extLst>
              <a:ext uri="{28A0092B-C50C-407E-A947-70E740481C1C}">
                <a14:useLocalDpi xmlns:a14="http://schemas.microsoft.com/office/drawing/2010/main"/>
              </a:ext>
            </a:extLst>
          </a:blip>
          <a:srcRect/>
          <a:stretch>
            <a:fillRect/>
          </a:stretch>
        </p:blipFill>
        <p:spPr>
          <a:xfrm>
            <a:off x="9223375" y="0"/>
            <a:ext cx="2593975" cy="3854450"/>
          </a:xfrm>
        </p:spPr>
      </p:pic>
      <p:pic>
        <p:nvPicPr>
          <p:cNvPr id="29" name="Espace réservé pour une image  28">
            <a:extLst>
              <a:ext uri="{FF2B5EF4-FFF2-40B4-BE49-F238E27FC236}">
                <a16:creationId xmlns:a16="http://schemas.microsoft.com/office/drawing/2014/main" id="{CE73E7E0-7042-8B46-B37D-8F2657BB981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p:blipFill>
        <p:spPr>
          <a:xfrm>
            <a:off x="5915387" y="929396"/>
            <a:ext cx="2952029" cy="3178175"/>
          </a:xfrm>
        </p:spPr>
      </p:pic>
      <p:pic>
        <p:nvPicPr>
          <p:cNvPr id="4" name="Image 3" descr="Une image contenant herbe, extérieur, eau, rivière&#10;&#10;Description générée automatiquement">
            <a:extLst>
              <a:ext uri="{FF2B5EF4-FFF2-40B4-BE49-F238E27FC236}">
                <a16:creationId xmlns:a16="http://schemas.microsoft.com/office/drawing/2014/main" id="{B4E4A3C1-EAE4-A74A-8FD6-D2D3F83724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4234842"/>
            <a:ext cx="5914571" cy="2369442"/>
          </a:xfrm>
          <a:prstGeom prst="rect">
            <a:avLst/>
          </a:prstGeom>
        </p:spPr>
      </p:pic>
      <p:sp>
        <p:nvSpPr>
          <p:cNvPr id="9" name="ZoneTexte 8">
            <a:extLst>
              <a:ext uri="{FF2B5EF4-FFF2-40B4-BE49-F238E27FC236}">
                <a16:creationId xmlns:a16="http://schemas.microsoft.com/office/drawing/2014/main" id="{79C71E69-9A73-D54C-8821-633537E2A43F}"/>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17</a:t>
            </a:r>
          </a:p>
        </p:txBody>
      </p:sp>
    </p:spTree>
    <p:extLst>
      <p:ext uri="{BB962C8B-B14F-4D97-AF65-F5344CB8AC3E}">
        <p14:creationId xmlns:p14="http://schemas.microsoft.com/office/powerpoint/2010/main" val="274445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DBF10C6-7E12-C54D-BA34-6FAF18405C25}"/>
              </a:ext>
            </a:extLst>
          </p:cNvPr>
          <p:cNvSpPr txBox="1"/>
          <p:nvPr/>
        </p:nvSpPr>
        <p:spPr>
          <a:xfrm>
            <a:off x="1266854" y="2672006"/>
            <a:ext cx="3375484" cy="338554"/>
          </a:xfrm>
          <a:prstGeom prst="rect">
            <a:avLst/>
          </a:prstGeom>
          <a:noFill/>
        </p:spPr>
        <p:txBody>
          <a:bodyPr wrap="square" rtlCol="0">
            <a:spAutoFit/>
          </a:bodyPr>
          <a:lstStyle/>
          <a:p>
            <a:r>
              <a:rPr lang="fr-FR" sz="1600" i="1" dirty="0" err="1">
                <a:solidFill>
                  <a:schemeClr val="dk1"/>
                </a:solidFill>
                <a:latin typeface="Montserrat"/>
                <a:sym typeface="Montserrat"/>
              </a:rPr>
              <a:t>t</a:t>
            </a:r>
            <a:endParaRPr lang="fr-FR" sz="1600" i="1" dirty="0">
              <a:solidFill>
                <a:schemeClr val="dk1"/>
              </a:solidFill>
              <a:latin typeface="Montserrat"/>
              <a:sym typeface="Montserrat"/>
            </a:endParaRPr>
          </a:p>
        </p:txBody>
      </p:sp>
      <p:graphicFrame>
        <p:nvGraphicFramePr>
          <p:cNvPr id="12" name="Google Shape;610;p14">
            <a:extLst>
              <a:ext uri="{FF2B5EF4-FFF2-40B4-BE49-F238E27FC236}">
                <a16:creationId xmlns:a16="http://schemas.microsoft.com/office/drawing/2014/main" id="{05EE2573-A169-5F42-90AE-BCC1D2DC9395}"/>
              </a:ext>
            </a:extLst>
          </p:cNvPr>
          <p:cNvGraphicFramePr/>
          <p:nvPr>
            <p:extLst>
              <p:ext uri="{D42A27DB-BD31-4B8C-83A1-F6EECF244321}">
                <p14:modId xmlns:p14="http://schemas.microsoft.com/office/powerpoint/2010/main" val="3154486132"/>
              </p:ext>
            </p:extLst>
          </p:nvPr>
        </p:nvGraphicFramePr>
        <p:xfrm>
          <a:off x="947737" y="2686536"/>
          <a:ext cx="3995737" cy="811818"/>
        </p:xfrm>
        <a:graphic>
          <a:graphicData uri="http://schemas.openxmlformats.org/drawingml/2006/table">
            <a:tbl>
              <a:tblPr firstRow="1" bandRow="1">
                <a:tableStyleId>{775DCB02-9BB8-47FD-8907-85C794F793BA}</a:tableStyleId>
              </a:tblPr>
              <a:tblGrid>
                <a:gridCol w="1125998">
                  <a:extLst>
                    <a:ext uri="{9D8B030D-6E8A-4147-A177-3AD203B41FA5}">
                      <a16:colId xmlns:a16="http://schemas.microsoft.com/office/drawing/2014/main" val="20001"/>
                    </a:ext>
                  </a:extLst>
                </a:gridCol>
                <a:gridCol w="1159710">
                  <a:extLst>
                    <a:ext uri="{9D8B030D-6E8A-4147-A177-3AD203B41FA5}">
                      <a16:colId xmlns:a16="http://schemas.microsoft.com/office/drawing/2014/main" val="20002"/>
                    </a:ext>
                  </a:extLst>
                </a:gridCol>
                <a:gridCol w="1710029">
                  <a:extLst>
                    <a:ext uri="{9D8B030D-6E8A-4147-A177-3AD203B41FA5}">
                      <a16:colId xmlns:a16="http://schemas.microsoft.com/office/drawing/2014/main" val="20003"/>
                    </a:ext>
                  </a:extLst>
                </a:gridCol>
              </a:tblGrid>
              <a:tr h="370850">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MATINÉE</a:t>
                      </a:r>
                      <a:endParaRPr sz="1100" kern="1200" dirty="0">
                        <a:solidFill>
                          <a:schemeClr val="bg1"/>
                        </a:solidFill>
                        <a:latin typeface="Montserrat"/>
                        <a:ea typeface="+mn-ea"/>
                        <a:cs typeface="+mn-cs"/>
                      </a:endParaRPr>
                    </a:p>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8h-12h</a:t>
                      </a:r>
                      <a:endParaRPr sz="1100" kern="1200" dirty="0">
                        <a:solidFill>
                          <a:schemeClr val="bg1"/>
                        </a:solidFill>
                        <a:latin typeface="Montserrat"/>
                        <a:ea typeface="+mn-ea"/>
                        <a:cs typeface="+mn-cs"/>
                      </a:endParaRPr>
                    </a:p>
                  </a:txBody>
                  <a:tcPr marL="91450" marR="91450" marT="45725" marB="45725" anchor="ctr"/>
                </a:tc>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JOURNÉE</a:t>
                      </a:r>
                      <a:endParaRPr sz="1100" kern="1200" dirty="0">
                        <a:solidFill>
                          <a:schemeClr val="bg1"/>
                        </a:solidFill>
                        <a:latin typeface="Montserrat"/>
                        <a:ea typeface="+mn-ea"/>
                        <a:cs typeface="+mn-cs"/>
                      </a:endParaRPr>
                    </a:p>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8h-18h30</a:t>
                      </a:r>
                      <a:endParaRPr sz="1100" kern="1200" dirty="0">
                        <a:solidFill>
                          <a:schemeClr val="bg1"/>
                        </a:solidFill>
                        <a:latin typeface="Montserrat"/>
                        <a:ea typeface="+mn-ea"/>
                        <a:cs typeface="+mn-cs"/>
                      </a:endParaRPr>
                    </a:p>
                  </a:txBody>
                  <a:tcPr marL="91450" marR="91450" marT="45725" marB="45725" anchor="ctr"/>
                </a:tc>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SOIRÉE</a:t>
                      </a:r>
                      <a:endParaRPr sz="1100" kern="1200" dirty="0">
                        <a:solidFill>
                          <a:schemeClr val="bg1"/>
                        </a:solidFill>
                        <a:latin typeface="Montserrat"/>
                        <a:ea typeface="+mn-ea"/>
                        <a:cs typeface="+mn-cs"/>
                      </a:endParaRPr>
                    </a:p>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18h30-Minuit</a:t>
                      </a:r>
                      <a:endParaRPr sz="1100" kern="1200" dirty="0">
                        <a:solidFill>
                          <a:schemeClr val="bg1"/>
                        </a:solidFill>
                        <a:latin typeface="Montserrat"/>
                        <a:ea typeface="+mn-ea"/>
                        <a:cs typeface="+mn-cs"/>
                      </a:endParaRPr>
                    </a:p>
                  </a:txBody>
                  <a:tcPr marL="91450" marR="91450" marT="45725" marB="45725" anchor="ctr"/>
                </a:tc>
                <a:extLst>
                  <a:ext uri="{0D108BD9-81ED-4DB2-BD59-A6C34878D82A}">
                    <a16:rowId xmlns:a16="http://schemas.microsoft.com/office/drawing/2014/main" val="10000"/>
                  </a:ext>
                </a:extLst>
              </a:tr>
              <a:tr h="385088">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500€ HT</a:t>
                      </a:r>
                      <a:endParaRPr sz="1100" kern="1200" dirty="0">
                        <a:solidFill>
                          <a:schemeClr val="bg1"/>
                        </a:solidFill>
                        <a:latin typeface="Montserrat"/>
                        <a:ea typeface="+mn-ea"/>
                        <a:cs typeface="+mn-cs"/>
                      </a:endParaRPr>
                    </a:p>
                  </a:txBody>
                  <a:tcPr marL="91450" marR="91450" marT="45725" marB="45725"/>
                </a:tc>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800€ HT</a:t>
                      </a:r>
                      <a:endParaRPr sz="1100" kern="1200" dirty="0">
                        <a:solidFill>
                          <a:schemeClr val="bg1"/>
                        </a:solidFill>
                        <a:latin typeface="Montserrat"/>
                        <a:ea typeface="+mn-ea"/>
                        <a:cs typeface="+mn-cs"/>
                      </a:endParaRPr>
                    </a:p>
                  </a:txBody>
                  <a:tcPr marL="91450" marR="91450" marT="45725" marB="45725"/>
                </a:tc>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600€ HT </a:t>
                      </a:r>
                      <a:endParaRPr sz="1100" kern="1200" dirty="0">
                        <a:solidFill>
                          <a:schemeClr val="bg1"/>
                        </a:solidFill>
                        <a:latin typeface="Montserrat"/>
                        <a:ea typeface="+mn-ea"/>
                        <a:cs typeface="+mn-cs"/>
                      </a:endParaRPr>
                    </a:p>
                  </a:txBody>
                  <a:tcPr marL="91450" marR="91450" marT="45725" marB="45725"/>
                </a:tc>
                <a:extLst>
                  <a:ext uri="{0D108BD9-81ED-4DB2-BD59-A6C34878D82A}">
                    <a16:rowId xmlns:a16="http://schemas.microsoft.com/office/drawing/2014/main" val="10001"/>
                  </a:ext>
                </a:extLst>
              </a:tr>
            </a:tbl>
          </a:graphicData>
        </a:graphic>
      </p:graphicFrame>
      <p:pic>
        <p:nvPicPr>
          <p:cNvPr id="8" name="Espace réservé pour une image  7" descr="Une image contenant vivant, intérieur, âtre, pièce&#10;&#10;Description générée automatiquement">
            <a:extLst>
              <a:ext uri="{FF2B5EF4-FFF2-40B4-BE49-F238E27FC236}">
                <a16:creationId xmlns:a16="http://schemas.microsoft.com/office/drawing/2014/main" id="{17E18FA9-4C78-4E4B-96E5-9A49FFFD4912}"/>
              </a:ext>
            </a:extLst>
          </p:cNvPr>
          <p:cNvPicPr>
            <a:picLocks noGrp="1" noChangeAspect="1"/>
          </p:cNvPicPr>
          <p:nvPr>
            <p:ph type="pic" idx="4"/>
          </p:nvPr>
        </p:nvPicPr>
        <p:blipFill rotWithShape="1">
          <a:blip r:embed="rId3" cstate="print">
            <a:extLst>
              <a:ext uri="{28A0092B-C50C-407E-A947-70E740481C1C}">
                <a14:useLocalDpi xmlns:a14="http://schemas.microsoft.com/office/drawing/2010/main"/>
              </a:ext>
            </a:extLst>
          </a:blip>
          <a:srcRect b="-885"/>
          <a:stretch/>
        </p:blipFill>
        <p:spPr>
          <a:xfrm>
            <a:off x="9142477" y="2924907"/>
            <a:ext cx="2133599" cy="2672860"/>
          </a:xfrm>
        </p:spPr>
      </p:pic>
      <p:pic>
        <p:nvPicPr>
          <p:cNvPr id="21" name="Espace réservé pour une image  20" descr="Une image contenant intérieur, fenêtre, pièce, lit&#10;&#10;Description générée automatiquement">
            <a:extLst>
              <a:ext uri="{FF2B5EF4-FFF2-40B4-BE49-F238E27FC236}">
                <a16:creationId xmlns:a16="http://schemas.microsoft.com/office/drawing/2014/main" id="{8AF6D298-FE36-4842-997F-3AE95F28068C}"/>
              </a:ext>
            </a:extLst>
          </p:cNvPr>
          <p:cNvPicPr>
            <a:picLocks noGrp="1" noChangeAspect="1"/>
          </p:cNvPicPr>
          <p:nvPr>
            <p:ph type="pic" idx="3"/>
          </p:nvPr>
        </p:nvPicPr>
        <p:blipFill>
          <a:blip r:embed="rId4" cstate="screen">
            <a:extLst>
              <a:ext uri="{28A0092B-C50C-407E-A947-70E740481C1C}">
                <a14:useLocalDpi xmlns:a14="http://schemas.microsoft.com/office/drawing/2010/main"/>
              </a:ext>
            </a:extLst>
          </a:blip>
          <a:srcRect/>
          <a:stretch>
            <a:fillRect/>
          </a:stretch>
        </p:blipFill>
        <p:spPr/>
      </p:pic>
      <p:pic>
        <p:nvPicPr>
          <p:cNvPr id="19" name="Espace réservé pour une image  18" descr="Une image contenant intérieur, armoire, pièce, vivant&#10;&#10;Description générée automatiquement">
            <a:extLst>
              <a:ext uri="{FF2B5EF4-FFF2-40B4-BE49-F238E27FC236}">
                <a16:creationId xmlns:a16="http://schemas.microsoft.com/office/drawing/2014/main" id="{6BC8F49B-32E0-804D-866E-9417167FA85A}"/>
              </a:ext>
            </a:extLst>
          </p:cNvPr>
          <p:cNvPicPr>
            <a:picLocks noGrp="1" noChangeAspect="1"/>
          </p:cNvPicPr>
          <p:nvPr>
            <p:ph type="pic" idx="2"/>
          </p:nvPr>
        </p:nvPicPr>
        <p:blipFill rotWithShape="1">
          <a:blip r:embed="rId5" cstate="screen">
            <a:extLst>
              <a:ext uri="{BEBA8EAE-BF5A-486C-A8C5-ECC9F3942E4B}">
                <a14:imgProps xmlns:a14="http://schemas.microsoft.com/office/drawing/2010/main">
                  <a14:imgLayer r:embed="rId6">
                    <a14:imgEffect>
                      <a14:brightnessContrast contrast="16000"/>
                    </a14:imgEffect>
                  </a14:imgLayer>
                </a14:imgProps>
              </a:ext>
              <a:ext uri="{28A0092B-C50C-407E-A947-70E740481C1C}">
                <a14:useLocalDpi xmlns:a14="http://schemas.microsoft.com/office/drawing/2010/main"/>
              </a:ext>
            </a:extLst>
          </a:blip>
          <a:srcRect/>
          <a:stretch/>
        </p:blipFill>
        <p:spPr>
          <a:xfrm>
            <a:off x="5228493" y="1617785"/>
            <a:ext cx="3540368" cy="5240215"/>
          </a:xfrm>
        </p:spPr>
      </p:pic>
      <p:sp>
        <p:nvSpPr>
          <p:cNvPr id="13" name="Rectangle 12" title="Side bar">
            <a:extLst>
              <a:ext uri="{FF2B5EF4-FFF2-40B4-BE49-F238E27FC236}">
                <a16:creationId xmlns:a16="http://schemas.microsoft.com/office/drawing/2014/main" id="{7F088D63-54D3-2840-9BCA-8FF1D24D110E}"/>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Google Shape;607;p14">
            <a:extLst>
              <a:ext uri="{FF2B5EF4-FFF2-40B4-BE49-F238E27FC236}">
                <a16:creationId xmlns:a16="http://schemas.microsoft.com/office/drawing/2014/main" id="{0F3833E3-0F5C-4C4A-9818-724E3F3C8FFF}"/>
              </a:ext>
            </a:extLst>
          </p:cNvPr>
          <p:cNvSpPr/>
          <p:nvPr/>
        </p:nvSpPr>
        <p:spPr>
          <a:xfrm>
            <a:off x="915924" y="5019307"/>
            <a:ext cx="2470500" cy="276959"/>
          </a:xfrm>
          <a:prstGeom prst="rect">
            <a:avLst/>
          </a:prstGeom>
          <a:noFill/>
          <a:ln>
            <a:noFill/>
          </a:ln>
        </p:spPr>
        <p:txBody>
          <a:bodyPr spcFirstLastPara="1" wrap="square" lIns="91425" tIns="45700" rIns="91425" bIns="45700" anchor="t" anchorCtr="0">
            <a:spAutoFit/>
          </a:bodyPr>
          <a:lstStyle/>
          <a:p>
            <a:r>
              <a:rPr lang="fr-FR" sz="1200" dirty="0">
                <a:latin typeface="Roboto" panose="02000000000000000000" pitchFamily="2" charset="0"/>
                <a:ea typeface="Roboto" panose="02000000000000000000" pitchFamily="2" charset="0"/>
                <a:sym typeface="Lato"/>
              </a:rPr>
              <a:t>* TVA de 20% applicable</a:t>
            </a:r>
            <a:endParaRPr sz="1200" dirty="0">
              <a:latin typeface="Roboto" panose="02000000000000000000" pitchFamily="2" charset="0"/>
              <a:ea typeface="Roboto" panose="02000000000000000000" pitchFamily="2" charset="0"/>
            </a:endParaRPr>
          </a:p>
        </p:txBody>
      </p:sp>
      <p:sp>
        <p:nvSpPr>
          <p:cNvPr id="15" name="Google Shape;608;p14">
            <a:extLst>
              <a:ext uri="{FF2B5EF4-FFF2-40B4-BE49-F238E27FC236}">
                <a16:creationId xmlns:a16="http://schemas.microsoft.com/office/drawing/2014/main" id="{08E76C86-E460-124A-96FE-67E71C05762B}"/>
              </a:ext>
            </a:extLst>
          </p:cNvPr>
          <p:cNvSpPr txBox="1"/>
          <p:nvPr/>
        </p:nvSpPr>
        <p:spPr>
          <a:xfrm>
            <a:off x="915924" y="3982352"/>
            <a:ext cx="3938953"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600" dirty="0">
                <a:latin typeface="Roboto" panose="02000000000000000000" pitchFamily="2" charset="0"/>
                <a:ea typeface="Roboto" panose="02000000000000000000" pitchFamily="2" charset="0"/>
                <a:sym typeface="Lato"/>
              </a:rPr>
              <a:t>Ces tarifs comprennent la privatisation du bâtiment, la technique et le mobilier ainsi que les espaces extérieurs associés; ici le jardin de 1600 m2</a:t>
            </a:r>
            <a:endParaRPr sz="1600" dirty="0">
              <a:latin typeface="Roboto" panose="02000000000000000000" pitchFamily="2" charset="0"/>
              <a:ea typeface="Roboto" panose="02000000000000000000" pitchFamily="2" charset="0"/>
            </a:endParaRPr>
          </a:p>
        </p:txBody>
      </p:sp>
      <p:sp>
        <p:nvSpPr>
          <p:cNvPr id="16" name="Titre 2">
            <a:extLst>
              <a:ext uri="{FF2B5EF4-FFF2-40B4-BE49-F238E27FC236}">
                <a16:creationId xmlns:a16="http://schemas.microsoft.com/office/drawing/2014/main" id="{EBEE6561-876C-A444-ABA4-CE4863D974D7}"/>
              </a:ext>
            </a:extLst>
          </p:cNvPr>
          <p:cNvSpPr>
            <a:spLocks noGrp="1"/>
          </p:cNvSpPr>
          <p:nvPr>
            <p:ph type="title"/>
          </p:nvPr>
        </p:nvSpPr>
        <p:spPr>
          <a:xfrm>
            <a:off x="487064" y="927199"/>
            <a:ext cx="4741429" cy="568913"/>
          </a:xfrm>
        </p:spPr>
        <p:txBody>
          <a:bodyPr>
            <a:normAutofit fontScale="90000"/>
          </a:bodyPr>
          <a:lstStyle/>
          <a:p>
            <a:pPr algn="ctr"/>
            <a:r>
              <a:rPr lang="fr-FR" dirty="0"/>
              <a:t>TARIFS</a:t>
            </a:r>
            <a:br>
              <a:rPr lang="fr-FR" dirty="0"/>
            </a:br>
            <a:endParaRPr lang="fr-FR" dirty="0"/>
          </a:p>
        </p:txBody>
      </p:sp>
      <p:cxnSp>
        <p:nvCxnSpPr>
          <p:cNvPr id="17" name="Google Shape;470;p2">
            <a:extLst>
              <a:ext uri="{FF2B5EF4-FFF2-40B4-BE49-F238E27FC236}">
                <a16:creationId xmlns:a16="http://schemas.microsoft.com/office/drawing/2014/main" id="{951FDD26-3192-D843-9B66-78C2E5826C43}"/>
              </a:ext>
            </a:extLst>
          </p:cNvPr>
          <p:cNvCxnSpPr>
            <a:cxnSpLocks/>
          </p:cNvCxnSpPr>
          <p:nvPr/>
        </p:nvCxnSpPr>
        <p:spPr>
          <a:xfrm>
            <a:off x="2552772" y="1724597"/>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18" name="ZoneTexte 17">
            <a:extLst>
              <a:ext uri="{FF2B5EF4-FFF2-40B4-BE49-F238E27FC236}">
                <a16:creationId xmlns:a16="http://schemas.microsoft.com/office/drawing/2014/main" id="{B87B494A-5898-0044-81DE-76BB2F72AAD5}"/>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18</a:t>
            </a:r>
          </a:p>
        </p:txBody>
      </p:sp>
    </p:spTree>
    <p:extLst>
      <p:ext uri="{BB962C8B-B14F-4D97-AF65-F5344CB8AC3E}">
        <p14:creationId xmlns:p14="http://schemas.microsoft.com/office/powerpoint/2010/main" val="1438596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title="Side bar">
            <a:extLst>
              <a:ext uri="{FF2B5EF4-FFF2-40B4-BE49-F238E27FC236}">
                <a16:creationId xmlns:a16="http://schemas.microsoft.com/office/drawing/2014/main" id="{440F0802-E18F-A24C-BCB8-D6676E83588D}"/>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Espace réservé pour une image  3">
            <a:extLst>
              <a:ext uri="{FF2B5EF4-FFF2-40B4-BE49-F238E27FC236}">
                <a16:creationId xmlns:a16="http://schemas.microsoft.com/office/drawing/2014/main" id="{F86409DC-5DB2-E848-9D46-7722684916D3}"/>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a:xfrm>
            <a:off x="7265988" y="850900"/>
            <a:ext cx="4676775" cy="4949825"/>
          </a:xfrm>
          <a:prstGeom prst="rect">
            <a:avLst/>
          </a:prstGeom>
        </p:spPr>
      </p:pic>
      <p:sp>
        <p:nvSpPr>
          <p:cNvPr id="26" name="Google Shape;469;p2">
            <a:extLst>
              <a:ext uri="{FF2B5EF4-FFF2-40B4-BE49-F238E27FC236}">
                <a16:creationId xmlns:a16="http://schemas.microsoft.com/office/drawing/2014/main" id="{EB34AF8A-3F2B-5246-985D-F863BBB1E511}"/>
              </a:ext>
            </a:extLst>
          </p:cNvPr>
          <p:cNvSpPr/>
          <p:nvPr/>
        </p:nvSpPr>
        <p:spPr>
          <a:xfrm>
            <a:off x="6947619" y="677824"/>
            <a:ext cx="4909695" cy="4859373"/>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 name="Titre 2">
            <a:extLst>
              <a:ext uri="{FF2B5EF4-FFF2-40B4-BE49-F238E27FC236}">
                <a16:creationId xmlns:a16="http://schemas.microsoft.com/office/drawing/2014/main" id="{CAE2FCE2-F43D-2746-91FF-EC6CE95ED7CF}"/>
              </a:ext>
            </a:extLst>
          </p:cNvPr>
          <p:cNvSpPr txBox="1">
            <a:spLocks/>
          </p:cNvSpPr>
          <p:nvPr/>
        </p:nvSpPr>
        <p:spPr>
          <a:xfrm>
            <a:off x="706695" y="565765"/>
            <a:ext cx="6203100" cy="998631"/>
          </a:xfrm>
          <a:prstGeom prst="rect">
            <a:avLst/>
          </a:prstGeom>
          <a:noFill/>
          <a:ln>
            <a:noFill/>
          </a:ln>
        </p:spPr>
        <p:txBody>
          <a:bodyPr spcFirstLastPara="1" vert="horz" wrap="square" lIns="91425" tIns="45700" rIns="91425" bIns="45700" rtlCol="0" anchor="t" anchorCtr="0">
            <a:normAutofit/>
          </a:bodyPr>
          <a:lstStyle>
            <a:lvl1pPr marR="0" lvl="0" algn="r" defTabSz="914400" rtl="0" eaLnBrk="1" latinLnBrk="0" hangingPunct="1">
              <a:lnSpc>
                <a:spcPct val="90000"/>
              </a:lnSpc>
              <a:spcBef>
                <a:spcPts val="0"/>
              </a:spcBef>
              <a:spcAft>
                <a:spcPts val="0"/>
              </a:spcAft>
              <a:buClr>
                <a:schemeClr val="dk1"/>
              </a:buClr>
              <a:buSzPts val="3700"/>
              <a:buFont typeface="Montserrat"/>
              <a:buNone/>
              <a:defRPr sz="3700" b="1" i="0" u="none" strike="noStrike" kern="1200" cap="none" baseline="0">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fr-FR" sz="3300" dirty="0"/>
              <a:t>FICHE TECHNIQUE</a:t>
            </a:r>
            <a:br>
              <a:rPr lang="fr-FR" dirty="0"/>
            </a:br>
            <a:r>
              <a:rPr lang="fr-FR" sz="2700" dirty="0"/>
              <a:t>LE MANOIR</a:t>
            </a:r>
            <a:endParaRPr lang="fr-FR" dirty="0"/>
          </a:p>
        </p:txBody>
      </p:sp>
      <p:cxnSp>
        <p:nvCxnSpPr>
          <p:cNvPr id="31" name="Google Shape;470;p2">
            <a:extLst>
              <a:ext uri="{FF2B5EF4-FFF2-40B4-BE49-F238E27FC236}">
                <a16:creationId xmlns:a16="http://schemas.microsoft.com/office/drawing/2014/main" id="{D47CA8DA-E49D-AF41-A2B4-B556ADBB850E}"/>
              </a:ext>
            </a:extLst>
          </p:cNvPr>
          <p:cNvCxnSpPr>
            <a:cxnSpLocks/>
          </p:cNvCxnSpPr>
          <p:nvPr/>
        </p:nvCxnSpPr>
        <p:spPr>
          <a:xfrm>
            <a:off x="3556964" y="1704785"/>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20" name="ZoneTexte 19">
            <a:extLst>
              <a:ext uri="{FF2B5EF4-FFF2-40B4-BE49-F238E27FC236}">
                <a16:creationId xmlns:a16="http://schemas.microsoft.com/office/drawing/2014/main" id="{DC01581F-4777-B143-A0B7-A8203E622F70}"/>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19</a:t>
            </a:r>
          </a:p>
        </p:txBody>
      </p:sp>
      <p:pic>
        <p:nvPicPr>
          <p:cNvPr id="21" name="Image 20">
            <a:extLst>
              <a:ext uri="{FF2B5EF4-FFF2-40B4-BE49-F238E27FC236}">
                <a16:creationId xmlns:a16="http://schemas.microsoft.com/office/drawing/2014/main" id="{CA05DEC3-1BC3-6D4B-AC0C-E5F5388519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00000"/>
                    </a14:imgEffect>
                  </a14:imgLayer>
                </a14:imgProps>
              </a:ext>
            </a:extLst>
          </a:blip>
          <a:stretch>
            <a:fillRect/>
          </a:stretch>
        </p:blipFill>
        <p:spPr>
          <a:xfrm>
            <a:off x="1162578" y="5401601"/>
            <a:ext cx="635000" cy="635000"/>
          </a:xfrm>
          <a:prstGeom prst="rect">
            <a:avLst/>
          </a:prstGeom>
        </p:spPr>
      </p:pic>
      <p:sp>
        <p:nvSpPr>
          <p:cNvPr id="22" name="Rectangle 21">
            <a:extLst>
              <a:ext uri="{FF2B5EF4-FFF2-40B4-BE49-F238E27FC236}">
                <a16:creationId xmlns:a16="http://schemas.microsoft.com/office/drawing/2014/main" id="{8A91FE15-1A3C-7D44-985E-5A4DE6244C6B}"/>
              </a:ext>
            </a:extLst>
          </p:cNvPr>
          <p:cNvSpPr/>
          <p:nvPr/>
        </p:nvSpPr>
        <p:spPr>
          <a:xfrm>
            <a:off x="1964861" y="5635671"/>
            <a:ext cx="2940420" cy="369332"/>
          </a:xfrm>
          <a:prstGeom prst="rect">
            <a:avLst/>
          </a:prstGeom>
        </p:spPr>
        <p:txBody>
          <a:bodyPr wrap="none">
            <a:spAutoFit/>
          </a:bodyPr>
          <a:lstStyle/>
          <a:p>
            <a:r>
              <a:rPr lang="fr-FR" dirty="0">
                <a:latin typeface="Open Sans"/>
              </a:rPr>
              <a:t>Parking gratuit : 50 places</a:t>
            </a:r>
            <a:endParaRPr lang="fr-FR" dirty="0"/>
          </a:p>
        </p:txBody>
      </p:sp>
      <p:sp>
        <p:nvSpPr>
          <p:cNvPr id="24" name="Rectangle 23">
            <a:extLst>
              <a:ext uri="{FF2B5EF4-FFF2-40B4-BE49-F238E27FC236}">
                <a16:creationId xmlns:a16="http://schemas.microsoft.com/office/drawing/2014/main" id="{2D041DA8-3022-B444-AA75-9A39E1D74FCD}"/>
              </a:ext>
            </a:extLst>
          </p:cNvPr>
          <p:cNvSpPr/>
          <p:nvPr/>
        </p:nvSpPr>
        <p:spPr>
          <a:xfrm>
            <a:off x="1964861" y="1999411"/>
            <a:ext cx="1810111" cy="369332"/>
          </a:xfrm>
          <a:prstGeom prst="rect">
            <a:avLst/>
          </a:prstGeom>
        </p:spPr>
        <p:txBody>
          <a:bodyPr wrap="none">
            <a:spAutoFit/>
          </a:bodyPr>
          <a:lstStyle/>
          <a:p>
            <a:r>
              <a:rPr lang="fr-FR" dirty="0">
                <a:latin typeface="Open Sans"/>
              </a:rPr>
              <a:t>Wifi Haut Débit</a:t>
            </a:r>
            <a:endParaRPr lang="fr-FR" dirty="0"/>
          </a:p>
        </p:txBody>
      </p:sp>
      <p:sp>
        <p:nvSpPr>
          <p:cNvPr id="27" name="Rectangle 26">
            <a:extLst>
              <a:ext uri="{FF2B5EF4-FFF2-40B4-BE49-F238E27FC236}">
                <a16:creationId xmlns:a16="http://schemas.microsoft.com/office/drawing/2014/main" id="{6367DBD6-43CB-FA4D-A240-2D29FE5D230F}"/>
              </a:ext>
            </a:extLst>
          </p:cNvPr>
          <p:cNvSpPr/>
          <p:nvPr/>
        </p:nvSpPr>
        <p:spPr>
          <a:xfrm>
            <a:off x="1964861" y="3953777"/>
            <a:ext cx="2509020" cy="369332"/>
          </a:xfrm>
          <a:prstGeom prst="rect">
            <a:avLst/>
          </a:prstGeom>
        </p:spPr>
        <p:txBody>
          <a:bodyPr wrap="none">
            <a:spAutoFit/>
          </a:bodyPr>
          <a:lstStyle/>
          <a:p>
            <a:r>
              <a:rPr lang="fr-FR" dirty="0">
                <a:latin typeface="Open Sans"/>
              </a:rPr>
              <a:t>Chauffage (optionnel)</a:t>
            </a:r>
            <a:endParaRPr lang="fr-FR" dirty="0"/>
          </a:p>
        </p:txBody>
      </p:sp>
      <p:sp>
        <p:nvSpPr>
          <p:cNvPr id="28" name="Rectangle 27">
            <a:extLst>
              <a:ext uri="{FF2B5EF4-FFF2-40B4-BE49-F238E27FC236}">
                <a16:creationId xmlns:a16="http://schemas.microsoft.com/office/drawing/2014/main" id="{8E2C0055-CBF5-F747-8D6F-101BDDBFF50E}"/>
              </a:ext>
            </a:extLst>
          </p:cNvPr>
          <p:cNvSpPr/>
          <p:nvPr/>
        </p:nvSpPr>
        <p:spPr>
          <a:xfrm>
            <a:off x="1964861" y="2657733"/>
            <a:ext cx="1980222" cy="369332"/>
          </a:xfrm>
          <a:prstGeom prst="rect">
            <a:avLst/>
          </a:prstGeom>
        </p:spPr>
        <p:txBody>
          <a:bodyPr wrap="none">
            <a:spAutoFit/>
          </a:bodyPr>
          <a:lstStyle/>
          <a:p>
            <a:r>
              <a:rPr lang="fr-FR" dirty="0" err="1">
                <a:latin typeface="Open Sans"/>
              </a:rPr>
              <a:t>Vidéo-projecteur</a:t>
            </a:r>
            <a:endParaRPr lang="fr-FR" dirty="0"/>
          </a:p>
        </p:txBody>
      </p:sp>
      <p:sp>
        <p:nvSpPr>
          <p:cNvPr id="32" name="Rectangle 31">
            <a:extLst>
              <a:ext uri="{FF2B5EF4-FFF2-40B4-BE49-F238E27FC236}">
                <a16:creationId xmlns:a16="http://schemas.microsoft.com/office/drawing/2014/main" id="{3A423658-B221-5946-95A8-C92073A081AD}"/>
              </a:ext>
            </a:extLst>
          </p:cNvPr>
          <p:cNvSpPr/>
          <p:nvPr/>
        </p:nvSpPr>
        <p:spPr>
          <a:xfrm>
            <a:off x="1964861" y="3339572"/>
            <a:ext cx="1542410" cy="369332"/>
          </a:xfrm>
          <a:prstGeom prst="rect">
            <a:avLst/>
          </a:prstGeom>
        </p:spPr>
        <p:txBody>
          <a:bodyPr wrap="none">
            <a:spAutoFit/>
          </a:bodyPr>
          <a:lstStyle/>
          <a:p>
            <a:r>
              <a:rPr lang="fr-FR" dirty="0">
                <a:solidFill>
                  <a:srgbClr val="2D2D2D"/>
                </a:solidFill>
                <a:latin typeface="Open Sans"/>
              </a:rPr>
              <a:t>Sonorisation</a:t>
            </a:r>
            <a:endParaRPr lang="fr-FR" dirty="0">
              <a:solidFill>
                <a:srgbClr val="FF0000"/>
              </a:solidFill>
            </a:endParaRPr>
          </a:p>
        </p:txBody>
      </p:sp>
      <p:sp>
        <p:nvSpPr>
          <p:cNvPr id="33" name="Rectangle 32">
            <a:extLst>
              <a:ext uri="{FF2B5EF4-FFF2-40B4-BE49-F238E27FC236}">
                <a16:creationId xmlns:a16="http://schemas.microsoft.com/office/drawing/2014/main" id="{701EF72C-C73B-A345-A15B-56C1524BB3F7}"/>
              </a:ext>
            </a:extLst>
          </p:cNvPr>
          <p:cNvSpPr/>
          <p:nvPr/>
        </p:nvSpPr>
        <p:spPr>
          <a:xfrm>
            <a:off x="1995480" y="4668426"/>
            <a:ext cx="2012282" cy="369332"/>
          </a:xfrm>
          <a:prstGeom prst="rect">
            <a:avLst/>
          </a:prstGeom>
        </p:spPr>
        <p:txBody>
          <a:bodyPr wrap="none">
            <a:spAutoFit/>
          </a:bodyPr>
          <a:lstStyle/>
          <a:p>
            <a:r>
              <a:rPr lang="fr-FR" dirty="0">
                <a:solidFill>
                  <a:srgbClr val="2D2D2D"/>
                </a:solidFill>
                <a:latin typeface="Open Sans"/>
              </a:rPr>
              <a:t>Mobilier résident</a:t>
            </a:r>
            <a:endParaRPr lang="fr-FR" dirty="0">
              <a:solidFill>
                <a:srgbClr val="FF0000"/>
              </a:solidFill>
            </a:endParaRPr>
          </a:p>
        </p:txBody>
      </p:sp>
      <p:pic>
        <p:nvPicPr>
          <p:cNvPr id="34" name="Image 33" descr="Une image contenant parapluie&#10;&#10;Description générée automatiquement">
            <a:extLst>
              <a:ext uri="{FF2B5EF4-FFF2-40B4-BE49-F238E27FC236}">
                <a16:creationId xmlns:a16="http://schemas.microsoft.com/office/drawing/2014/main" id="{CD39AB4A-B113-5947-9D4A-E1518283C74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8864" y="1959295"/>
            <a:ext cx="518496" cy="449563"/>
          </a:xfrm>
          <a:prstGeom prst="rect">
            <a:avLst/>
          </a:prstGeom>
        </p:spPr>
      </p:pic>
      <p:pic>
        <p:nvPicPr>
          <p:cNvPr id="35" name="Image 34" descr="Une image contenant lumière&#10;&#10;Description générée automatiquement">
            <a:extLst>
              <a:ext uri="{FF2B5EF4-FFF2-40B4-BE49-F238E27FC236}">
                <a16:creationId xmlns:a16="http://schemas.microsoft.com/office/drawing/2014/main" id="{7CCD8EC0-AC88-D64F-96E2-5FEFCDE8C3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9739" y="2535740"/>
            <a:ext cx="581713" cy="581713"/>
          </a:xfrm>
          <a:prstGeom prst="rect">
            <a:avLst/>
          </a:prstGeom>
        </p:spPr>
      </p:pic>
      <p:pic>
        <p:nvPicPr>
          <p:cNvPr id="36" name="Image 35">
            <a:extLst>
              <a:ext uri="{FF2B5EF4-FFF2-40B4-BE49-F238E27FC236}">
                <a16:creationId xmlns:a16="http://schemas.microsoft.com/office/drawing/2014/main" id="{0A77A9E7-F7F8-EA4A-848C-B5C8930AD46B}"/>
              </a:ext>
            </a:extLst>
          </p:cNvPr>
          <p:cNvPicPr>
            <a:picLocks noChangeAspect="1"/>
          </p:cNvPicPr>
          <p:nvPr/>
        </p:nvPicPr>
        <p:blipFill rotWithShape="1">
          <a:blip r:embed="rId7" cstate="print">
            <a:biLevel thresh="75000"/>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1010750" y="3832228"/>
            <a:ext cx="747386" cy="675684"/>
          </a:xfrm>
          <a:prstGeom prst="rect">
            <a:avLst/>
          </a:prstGeom>
        </p:spPr>
      </p:pic>
      <p:pic>
        <p:nvPicPr>
          <p:cNvPr id="37" name="Image 36">
            <a:extLst>
              <a:ext uri="{FF2B5EF4-FFF2-40B4-BE49-F238E27FC236}">
                <a16:creationId xmlns:a16="http://schemas.microsoft.com/office/drawing/2014/main" id="{305EBC2E-FE1C-A047-9A68-C28C1CE130C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01264" y="4540823"/>
            <a:ext cx="635000" cy="635000"/>
          </a:xfrm>
          <a:prstGeom prst="rect">
            <a:avLst/>
          </a:prstGeom>
        </p:spPr>
      </p:pic>
      <p:pic>
        <p:nvPicPr>
          <p:cNvPr id="38" name="Image 37">
            <a:extLst>
              <a:ext uri="{FF2B5EF4-FFF2-40B4-BE49-F238E27FC236}">
                <a16:creationId xmlns:a16="http://schemas.microsoft.com/office/drawing/2014/main" id="{A77B0ABD-247F-1443-AACB-FE67ABD56F5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V="1">
            <a:off x="1143054" y="3180785"/>
            <a:ext cx="581713" cy="581713"/>
          </a:xfrm>
          <a:prstGeom prst="rect">
            <a:avLst/>
          </a:prstGeom>
        </p:spPr>
      </p:pic>
    </p:spTree>
    <p:extLst>
      <p:ext uri="{BB962C8B-B14F-4D97-AF65-F5344CB8AC3E}">
        <p14:creationId xmlns:p14="http://schemas.microsoft.com/office/powerpoint/2010/main" val="247400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706695" y="969712"/>
            <a:ext cx="4184161" cy="568913"/>
          </a:xfrm>
        </p:spPr>
        <p:txBody>
          <a:bodyPr>
            <a:normAutofit/>
          </a:bodyPr>
          <a:lstStyle/>
          <a:p>
            <a:pPr algn="ctr"/>
            <a:r>
              <a:rPr lang="fr-FR" sz="3300" dirty="0">
                <a:solidFill>
                  <a:schemeClr val="tx1"/>
                </a:solidFill>
                <a:ea typeface="+mj-ea"/>
                <a:cs typeface="+mj-cs"/>
              </a:rPr>
              <a:t>SOMMAIRE</a:t>
            </a: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864477" y="1983794"/>
            <a:ext cx="3908895" cy="4154984"/>
          </a:xfrm>
          <a:prstGeom prst="rect">
            <a:avLst/>
          </a:prstGeom>
          <a:noFill/>
        </p:spPr>
        <p:txBody>
          <a:bodyPr wrap="square" rtlCol="0">
            <a:spAutoFit/>
          </a:bodyPr>
          <a:lstStyle/>
          <a:p>
            <a:r>
              <a:rPr lang="fr-FR" sz="1600" b="1" u="sng" dirty="0">
                <a:solidFill>
                  <a:schemeClr val="dk1"/>
                </a:solidFill>
                <a:latin typeface="Montserrat"/>
                <a:sym typeface="Montserrat"/>
              </a:rPr>
              <a:t>PRÉSENTATION : page 3-4</a:t>
            </a:r>
          </a:p>
          <a:p>
            <a:endParaRPr lang="fr-FR" sz="1600" b="1" u="sng" dirty="0">
              <a:solidFill>
                <a:schemeClr val="dk1"/>
              </a:solidFill>
              <a:latin typeface="Montserrat"/>
              <a:sym typeface="Montserrat"/>
            </a:endParaRPr>
          </a:p>
          <a:p>
            <a:r>
              <a:rPr lang="fr-FR" sz="1600" b="1" u="sng" dirty="0">
                <a:solidFill>
                  <a:schemeClr val="dk1"/>
                </a:solidFill>
                <a:latin typeface="Montserrat"/>
                <a:sym typeface="Montserrat"/>
              </a:rPr>
              <a:t>LES ESPACES : pages 5 - 24</a:t>
            </a:r>
          </a:p>
          <a:p>
            <a:endParaRPr lang="fr-FR" sz="1600" dirty="0">
              <a:solidFill>
                <a:schemeClr val="dk1"/>
              </a:solidFill>
              <a:latin typeface="Montserrat"/>
              <a:sym typeface="Montserrat"/>
            </a:endParaRPr>
          </a:p>
          <a:p>
            <a:r>
              <a:rPr lang="fr-FR" sz="1600" dirty="0">
                <a:solidFill>
                  <a:schemeClr val="dk1"/>
                </a:solidFill>
                <a:latin typeface="Montserrat"/>
                <a:sym typeface="Montserrat"/>
              </a:rPr>
              <a:t>LA TOUR D’EXPOSITION : pages 5-12</a:t>
            </a:r>
            <a:br>
              <a:rPr lang="fr-FR" sz="1600" dirty="0">
                <a:solidFill>
                  <a:schemeClr val="dk1"/>
                </a:solidFill>
                <a:latin typeface="Montserrat"/>
                <a:sym typeface="Montserrat"/>
              </a:rPr>
            </a:br>
            <a:br>
              <a:rPr lang="fr-FR" sz="1600" dirty="0">
                <a:solidFill>
                  <a:schemeClr val="dk1"/>
                </a:solidFill>
                <a:latin typeface="Montserrat"/>
                <a:sym typeface="Montserrat"/>
              </a:rPr>
            </a:br>
            <a:r>
              <a:rPr lang="fr-FR" sz="1600" dirty="0">
                <a:solidFill>
                  <a:schemeClr val="dk1"/>
                </a:solidFill>
                <a:latin typeface="Montserrat"/>
                <a:sym typeface="Montserrat"/>
              </a:rPr>
              <a:t>LE MANOIR : pages 13-18</a:t>
            </a:r>
          </a:p>
          <a:p>
            <a:endParaRPr lang="fr-FR" sz="1600" dirty="0">
              <a:solidFill>
                <a:schemeClr val="dk1"/>
              </a:solidFill>
              <a:latin typeface="Montserrat"/>
              <a:sym typeface="Montserrat"/>
            </a:endParaRPr>
          </a:p>
          <a:p>
            <a:r>
              <a:rPr lang="fr-FR" sz="1600" dirty="0">
                <a:solidFill>
                  <a:schemeClr val="dk1"/>
                </a:solidFill>
                <a:latin typeface="Montserrat"/>
                <a:sym typeface="Montserrat"/>
              </a:rPr>
              <a:t>LE SÉCHOIR : pages 19-22</a:t>
            </a:r>
          </a:p>
          <a:p>
            <a:endParaRPr lang="fr-FR" sz="1600" dirty="0">
              <a:solidFill>
                <a:schemeClr val="dk1"/>
              </a:solidFill>
              <a:latin typeface="Montserrat"/>
              <a:sym typeface="Montserrat"/>
            </a:endParaRPr>
          </a:p>
          <a:p>
            <a:r>
              <a:rPr lang="fr-FR" sz="1600" dirty="0">
                <a:solidFill>
                  <a:schemeClr val="dk1"/>
                </a:solidFill>
                <a:latin typeface="Montserrat"/>
                <a:sym typeface="Montserrat"/>
              </a:rPr>
              <a:t>LES EXTÉRIEURS : pages 23-24</a:t>
            </a:r>
          </a:p>
          <a:p>
            <a:endParaRPr lang="fr-FR" sz="1600" dirty="0">
              <a:solidFill>
                <a:schemeClr val="dk1"/>
              </a:solidFill>
              <a:latin typeface="Montserrat"/>
              <a:sym typeface="Montserrat"/>
            </a:endParaRPr>
          </a:p>
          <a:p>
            <a:r>
              <a:rPr lang="fr-FR" sz="1600" b="1" u="sng" dirty="0">
                <a:solidFill>
                  <a:schemeClr val="dk1"/>
                </a:solidFill>
                <a:latin typeface="Montserrat"/>
                <a:sym typeface="Montserrat"/>
              </a:rPr>
              <a:t>LES INTERVENANTS : pages 24 - 29</a:t>
            </a:r>
          </a:p>
          <a:p>
            <a:endParaRPr lang="fr-FR" sz="2000" dirty="0">
              <a:solidFill>
                <a:schemeClr val="dk1"/>
              </a:solidFill>
              <a:latin typeface="Montserrat"/>
              <a:sym typeface="Montserrat"/>
            </a:endParaRPr>
          </a:p>
          <a:p>
            <a:r>
              <a:rPr lang="fr-FR" sz="1600" b="1" u="sng" dirty="0">
                <a:solidFill>
                  <a:schemeClr val="dk1"/>
                </a:solidFill>
                <a:latin typeface="Montserrat"/>
                <a:sym typeface="Montserrat"/>
              </a:rPr>
              <a:t>CONTACT : page 30</a:t>
            </a:r>
            <a:br>
              <a:rPr lang="fr-FR" sz="2000" dirty="0">
                <a:solidFill>
                  <a:schemeClr val="dk1"/>
                </a:solidFill>
                <a:latin typeface="Montserrat"/>
                <a:sym typeface="Montserrat"/>
              </a:rPr>
            </a:br>
            <a:endParaRPr lang="fr-FR" sz="2000" dirty="0">
              <a:solidFill>
                <a:schemeClr val="dk1"/>
              </a:solidFill>
              <a:latin typeface="Montserrat"/>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493080" y="1717799"/>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9" name="Rectangle 8" title="Side bar">
            <a:extLst>
              <a:ext uri="{FF2B5EF4-FFF2-40B4-BE49-F238E27FC236}">
                <a16:creationId xmlns:a16="http://schemas.microsoft.com/office/drawing/2014/main" id="{B2B120E5-177E-4F4E-A894-108E092FF3F1}"/>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 9" descr="Une image contenant portable, ordinateur, noir&#10;&#10;Description générée automatiquement">
            <a:extLst>
              <a:ext uri="{FF2B5EF4-FFF2-40B4-BE49-F238E27FC236}">
                <a16:creationId xmlns:a16="http://schemas.microsoft.com/office/drawing/2014/main" id="{91B5CA50-7DB0-5844-8393-10AEE4E23D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2800" y="6172200"/>
            <a:ext cx="1077960" cy="599540"/>
          </a:xfrm>
          <a:prstGeom prst="rect">
            <a:avLst/>
          </a:prstGeom>
        </p:spPr>
      </p:pic>
      <p:pic>
        <p:nvPicPr>
          <p:cNvPr id="4" name="Image 3" descr="Une image contenant extérieur, herbe, bâtiment, maison&#10;&#10;Description générée automatiquement">
            <a:extLst>
              <a:ext uri="{FF2B5EF4-FFF2-40B4-BE49-F238E27FC236}">
                <a16:creationId xmlns:a16="http://schemas.microsoft.com/office/drawing/2014/main" id="{5AB67521-1B73-034A-AB3B-04779E0CA9E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9000"/>
                    </a14:imgEffect>
                  </a14:imgLayer>
                </a14:imgProps>
              </a:ext>
              <a:ext uri="{28A0092B-C50C-407E-A947-70E740481C1C}">
                <a14:useLocalDpi xmlns:a14="http://schemas.microsoft.com/office/drawing/2010/main"/>
              </a:ext>
            </a:extLst>
          </a:blip>
          <a:srcRect/>
          <a:stretch/>
        </p:blipFill>
        <p:spPr>
          <a:xfrm>
            <a:off x="8214006" y="725972"/>
            <a:ext cx="3774832" cy="2515644"/>
          </a:xfrm>
          <a:prstGeom prst="rect">
            <a:avLst/>
          </a:prstGeom>
        </p:spPr>
      </p:pic>
      <p:pic>
        <p:nvPicPr>
          <p:cNvPr id="15" name="Image 14" descr="Une image contenant herbe, extérieur, bâtiment, maison&#10;&#10;Description générée automatiquement">
            <a:extLst>
              <a:ext uri="{FF2B5EF4-FFF2-40B4-BE49-F238E27FC236}">
                <a16:creationId xmlns:a16="http://schemas.microsoft.com/office/drawing/2014/main" id="{4559104B-F730-BF4A-894A-8263972ABCA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4000"/>
                    </a14:imgEffect>
                  </a14:imgLayer>
                </a14:imgProps>
              </a:ext>
              <a:ext uri="{28A0092B-C50C-407E-A947-70E740481C1C}">
                <a14:useLocalDpi xmlns:a14="http://schemas.microsoft.com/office/drawing/2010/main"/>
              </a:ext>
            </a:extLst>
          </a:blip>
          <a:srcRect/>
          <a:stretch/>
        </p:blipFill>
        <p:spPr>
          <a:xfrm>
            <a:off x="4890856" y="746546"/>
            <a:ext cx="3205666" cy="2515644"/>
          </a:xfrm>
          <a:prstGeom prst="rect">
            <a:avLst/>
          </a:prstGeom>
        </p:spPr>
      </p:pic>
      <p:sp>
        <p:nvSpPr>
          <p:cNvPr id="29" name="Google Shape;487;p4">
            <a:extLst>
              <a:ext uri="{FF2B5EF4-FFF2-40B4-BE49-F238E27FC236}">
                <a16:creationId xmlns:a16="http://schemas.microsoft.com/office/drawing/2014/main" id="{89D44ECF-5807-8D44-B6BF-ABBF88118568}"/>
              </a:ext>
            </a:extLst>
          </p:cNvPr>
          <p:cNvSpPr/>
          <p:nvPr/>
        </p:nvSpPr>
        <p:spPr>
          <a:xfrm>
            <a:off x="4931154" y="2925632"/>
            <a:ext cx="1292230" cy="310226"/>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TOUR D’EXPOSITION</a:t>
            </a:r>
            <a:endParaRPr sz="1100" dirty="0">
              <a:solidFill>
                <a:schemeClr val="bg1"/>
              </a:solidFill>
              <a:latin typeface="Montserrat"/>
              <a:ea typeface="+mj-ea"/>
              <a:cs typeface="+mj-cs"/>
            </a:endParaRPr>
          </a:p>
        </p:txBody>
      </p:sp>
      <p:sp>
        <p:nvSpPr>
          <p:cNvPr id="5" name="ZoneTexte 4">
            <a:extLst>
              <a:ext uri="{FF2B5EF4-FFF2-40B4-BE49-F238E27FC236}">
                <a16:creationId xmlns:a16="http://schemas.microsoft.com/office/drawing/2014/main" id="{F344F956-7163-A543-A4C9-5E6154CBC672}"/>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a:t>
            </a:r>
          </a:p>
        </p:txBody>
      </p:sp>
      <p:pic>
        <p:nvPicPr>
          <p:cNvPr id="14" name="Image 13">
            <a:extLst>
              <a:ext uri="{FF2B5EF4-FFF2-40B4-BE49-F238E27FC236}">
                <a16:creationId xmlns:a16="http://schemas.microsoft.com/office/drawing/2014/main" id="{24261182-9988-B14F-BBFA-5743AAB906C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90856" y="3372643"/>
            <a:ext cx="7097982" cy="2616397"/>
          </a:xfrm>
          <a:prstGeom prst="rect">
            <a:avLst/>
          </a:prstGeom>
        </p:spPr>
      </p:pic>
      <p:sp>
        <p:nvSpPr>
          <p:cNvPr id="16" name="Google Shape;487;p4">
            <a:extLst>
              <a:ext uri="{FF2B5EF4-FFF2-40B4-BE49-F238E27FC236}">
                <a16:creationId xmlns:a16="http://schemas.microsoft.com/office/drawing/2014/main" id="{B54E27B8-7A56-C747-8414-3C048E0E9C92}"/>
              </a:ext>
            </a:extLst>
          </p:cNvPr>
          <p:cNvSpPr/>
          <p:nvPr/>
        </p:nvSpPr>
        <p:spPr>
          <a:xfrm>
            <a:off x="8253611" y="2908921"/>
            <a:ext cx="1292230" cy="310226"/>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MANOIR</a:t>
            </a:r>
            <a:endParaRPr sz="1100" dirty="0">
              <a:solidFill>
                <a:schemeClr val="bg1"/>
              </a:solidFill>
              <a:latin typeface="Montserrat"/>
              <a:ea typeface="+mj-ea"/>
              <a:cs typeface="+mj-cs"/>
            </a:endParaRPr>
          </a:p>
        </p:txBody>
      </p:sp>
      <p:sp>
        <p:nvSpPr>
          <p:cNvPr id="17" name="Google Shape;487;p4">
            <a:extLst>
              <a:ext uri="{FF2B5EF4-FFF2-40B4-BE49-F238E27FC236}">
                <a16:creationId xmlns:a16="http://schemas.microsoft.com/office/drawing/2014/main" id="{CD10CA12-1916-B348-9D3E-4DE21437A4CE}"/>
              </a:ext>
            </a:extLst>
          </p:cNvPr>
          <p:cNvSpPr/>
          <p:nvPr/>
        </p:nvSpPr>
        <p:spPr>
          <a:xfrm>
            <a:off x="4931154" y="5643196"/>
            <a:ext cx="1292230" cy="310226"/>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fr-FR" sz="1100" dirty="0">
                <a:solidFill>
                  <a:schemeClr val="bg1"/>
                </a:solidFill>
                <a:latin typeface="Montserrat"/>
              </a:rPr>
              <a:t>SÉCHOIR</a:t>
            </a:r>
          </a:p>
        </p:txBody>
      </p:sp>
    </p:spTree>
    <p:extLst>
      <p:ext uri="{BB962C8B-B14F-4D97-AF65-F5344CB8AC3E}">
        <p14:creationId xmlns:p14="http://schemas.microsoft.com/office/powerpoint/2010/main" val="341657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689695" y="337799"/>
            <a:ext cx="4145830" cy="998631"/>
          </a:xfrm>
        </p:spPr>
        <p:txBody>
          <a:bodyPr>
            <a:normAutofit fontScale="90000"/>
          </a:bodyPr>
          <a:lstStyle/>
          <a:p>
            <a:pPr algn="ctr"/>
            <a:r>
              <a:rPr lang="fr-FR" dirty="0"/>
              <a:t>LE SÉCHOIR</a:t>
            </a:r>
            <a:br>
              <a:rPr lang="fr-FR" dirty="0"/>
            </a:br>
            <a:br>
              <a:rPr lang="fr-FR" dirty="0"/>
            </a:br>
            <a:endParaRPr lang="fr-FR" dirty="0"/>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673927" y="1336430"/>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22" name="Rectangle 21" title="Side bar">
            <a:extLst>
              <a:ext uri="{FF2B5EF4-FFF2-40B4-BE49-F238E27FC236}">
                <a16:creationId xmlns:a16="http://schemas.microsoft.com/office/drawing/2014/main" id="{7738087A-662D-1D4B-ADB0-7C5506135CAD}"/>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Espace réservé pour une image  16" descr="Une image contenant herbe, extérieur, champ, herbeux&#10;&#10;Description générée automatiquement">
            <a:extLst>
              <a:ext uri="{FF2B5EF4-FFF2-40B4-BE49-F238E27FC236}">
                <a16:creationId xmlns:a16="http://schemas.microsoft.com/office/drawing/2014/main" id="{B1A25175-E57E-3C4A-9229-4562F96DACA5}"/>
              </a:ext>
            </a:extLst>
          </p:cNvPr>
          <p:cNvPicPr>
            <a:picLocks noGrp="1" noChangeAspect="1"/>
          </p:cNvPicPr>
          <p:nvPr>
            <p:ph type="pic" idx="3"/>
          </p:nvPr>
        </p:nvPicPr>
        <p:blipFill>
          <a:blip r:embed="rId2" cstate="screen">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a:ext>
            </a:extLst>
          </a:blip>
          <a:srcRect/>
          <a:stretch>
            <a:fillRect/>
          </a:stretch>
        </p:blipFill>
        <p:spPr>
          <a:xfrm>
            <a:off x="4924425" y="527050"/>
            <a:ext cx="3436938" cy="2671763"/>
          </a:xfrm>
        </p:spPr>
      </p:pic>
      <p:pic>
        <p:nvPicPr>
          <p:cNvPr id="24" name="Espace réservé pour une image  23" descr="Une image contenant table, plein, nombreux, beaucoup&#10;&#10;Description générée automatiquement">
            <a:extLst>
              <a:ext uri="{FF2B5EF4-FFF2-40B4-BE49-F238E27FC236}">
                <a16:creationId xmlns:a16="http://schemas.microsoft.com/office/drawing/2014/main" id="{C67E244B-5960-5A42-A7AB-56758CE40A24}"/>
              </a:ext>
            </a:extLst>
          </p:cNvPr>
          <p:cNvPicPr>
            <a:picLocks noGrp="1" noChangeAspect="1"/>
          </p:cNvPicPr>
          <p:nvPr>
            <p:ph type="pic" idx="4"/>
          </p:nvPr>
        </p:nvPicPr>
        <p:blipFill>
          <a:blip r:embed="rId4" cstate="screen">
            <a:extLst>
              <a:ext uri="{BEBA8EAE-BF5A-486C-A8C5-ECC9F3942E4B}">
                <a14:imgProps xmlns:a14="http://schemas.microsoft.com/office/drawing/2010/main">
                  <a14:imgLayer r:embed="rId5">
                    <a14:imgEffect>
                      <a14:brightnessContrast contrast="4000"/>
                    </a14:imgEffect>
                  </a14:imgLayer>
                </a14:imgProps>
              </a:ext>
              <a:ext uri="{28A0092B-C50C-407E-A947-70E740481C1C}">
                <a14:useLocalDpi xmlns:a14="http://schemas.microsoft.com/office/drawing/2010/main"/>
              </a:ext>
            </a:extLst>
          </a:blip>
          <a:srcRect/>
          <a:stretch>
            <a:fillRect/>
          </a:stretch>
        </p:blipFill>
        <p:spPr>
          <a:xfrm>
            <a:off x="8569325" y="527050"/>
            <a:ext cx="3436938" cy="2671763"/>
          </a:xfrm>
        </p:spPr>
      </p:pic>
      <p:sp>
        <p:nvSpPr>
          <p:cNvPr id="10" name="ZoneTexte 9">
            <a:extLst>
              <a:ext uri="{FF2B5EF4-FFF2-40B4-BE49-F238E27FC236}">
                <a16:creationId xmlns:a16="http://schemas.microsoft.com/office/drawing/2014/main" id="{EA4A1943-6018-4147-993E-445C8EC6CCA9}"/>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20</a:t>
            </a:r>
          </a:p>
        </p:txBody>
      </p:sp>
      <p:pic>
        <p:nvPicPr>
          <p:cNvPr id="11" name="Image 10">
            <a:extLst>
              <a:ext uri="{FF2B5EF4-FFF2-40B4-BE49-F238E27FC236}">
                <a16:creationId xmlns:a16="http://schemas.microsoft.com/office/drawing/2014/main" id="{55749573-F05B-E141-BCAF-065690D8C1D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24425" y="3429000"/>
            <a:ext cx="7081838" cy="2672019"/>
          </a:xfrm>
          <a:prstGeom prst="rect">
            <a:avLst/>
          </a:prstGeom>
        </p:spPr>
      </p:pic>
      <p:sp>
        <p:nvSpPr>
          <p:cNvPr id="13" name="ZoneTexte 12">
            <a:extLst>
              <a:ext uri="{FF2B5EF4-FFF2-40B4-BE49-F238E27FC236}">
                <a16:creationId xmlns:a16="http://schemas.microsoft.com/office/drawing/2014/main" id="{566B2E2C-F1F7-F24C-89CE-4FE4B9F72C29}"/>
              </a:ext>
            </a:extLst>
          </p:cNvPr>
          <p:cNvSpPr txBox="1"/>
          <p:nvPr/>
        </p:nvSpPr>
        <p:spPr>
          <a:xfrm>
            <a:off x="893985" y="1797970"/>
            <a:ext cx="3436620" cy="4031873"/>
          </a:xfrm>
          <a:prstGeom prst="rect">
            <a:avLst/>
          </a:prstGeom>
          <a:noFill/>
        </p:spPr>
        <p:txBody>
          <a:bodyPr wrap="square" rtlCol="0">
            <a:spAutoFit/>
          </a:bodyPr>
          <a:lstStyle/>
          <a:p>
            <a:r>
              <a:rPr lang="fr-FR" sz="1600" dirty="0">
                <a:solidFill>
                  <a:schemeClr val="dk1"/>
                </a:solidFill>
                <a:latin typeface="Roboto" panose="02000000000000000000" pitchFamily="2" charset="0"/>
                <a:ea typeface="Roboto" panose="02000000000000000000" pitchFamily="2" charset="0"/>
                <a:sym typeface="Montserrat"/>
              </a:rPr>
              <a:t>Bâtiment du XIXème siècle en exploitation jusque dans les années 70, le séchoir à Tabac de la </a:t>
            </a:r>
            <a:r>
              <a:rPr lang="fr-FR" sz="1600" dirty="0" err="1">
                <a:solidFill>
                  <a:schemeClr val="dk1"/>
                </a:solidFill>
                <a:latin typeface="Roboto" panose="02000000000000000000" pitchFamily="2" charset="0"/>
                <a:ea typeface="Roboto" panose="02000000000000000000" pitchFamily="2" charset="0"/>
                <a:sym typeface="Montserrat"/>
              </a:rPr>
              <a:t>Blondellerie</a:t>
            </a:r>
            <a:r>
              <a:rPr lang="fr-FR" sz="1600" dirty="0">
                <a:solidFill>
                  <a:schemeClr val="dk1"/>
                </a:solidFill>
                <a:latin typeface="Roboto" panose="02000000000000000000" pitchFamily="2" charset="0"/>
                <a:ea typeface="Roboto" panose="02000000000000000000" pitchFamily="2" charset="0"/>
                <a:sym typeface="Montserrat"/>
              </a:rPr>
              <a:t>  restauré en salle de  réception de 292m2 avec une terrasse de 40m2 offre un espace idéal pour des réceptions tels que des séminaires, mariages, baptêmes etc.</a:t>
            </a:r>
          </a:p>
          <a:p>
            <a:endParaRPr lang="fr-FR" sz="1600" dirty="0">
              <a:solidFill>
                <a:schemeClr val="dk1"/>
              </a:solidFill>
              <a:latin typeface="Roboto" panose="02000000000000000000" pitchFamily="2" charset="0"/>
              <a:ea typeface="Roboto" panose="02000000000000000000" pitchFamily="2" charset="0"/>
              <a:sym typeface="Montserrat"/>
            </a:endParaRPr>
          </a:p>
          <a:p>
            <a:r>
              <a:rPr lang="fr-FR" sz="1600" dirty="0">
                <a:solidFill>
                  <a:schemeClr val="dk1"/>
                </a:solidFill>
                <a:latin typeface="Roboto" panose="02000000000000000000" pitchFamily="2" charset="0"/>
                <a:ea typeface="Roboto" panose="02000000000000000000" pitchFamily="2" charset="0"/>
                <a:sym typeface="Montserrat"/>
              </a:rPr>
              <a:t>Ses 36 volets caractérisent son ancienne activité mais s’avère également très utiles pour réguler la température de la pièce en fonction des conditions météo de manière tout à fait naturelle..</a:t>
            </a:r>
          </a:p>
        </p:txBody>
      </p:sp>
    </p:spTree>
    <p:extLst>
      <p:ext uri="{BB962C8B-B14F-4D97-AF65-F5344CB8AC3E}">
        <p14:creationId xmlns:p14="http://schemas.microsoft.com/office/powerpoint/2010/main" val="3599154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Une image contenant bâtiment, intérieur, train, pont&#10;&#10;Description générée automatiquement">
            <a:extLst>
              <a:ext uri="{FF2B5EF4-FFF2-40B4-BE49-F238E27FC236}">
                <a16:creationId xmlns:a16="http://schemas.microsoft.com/office/drawing/2014/main" id="{681C7987-682F-6D44-9EA7-B1DEFE2394A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175"/>
          <a:stretch/>
        </p:blipFill>
        <p:spPr>
          <a:xfrm>
            <a:off x="5587412" y="1798033"/>
            <a:ext cx="6604588" cy="3124546"/>
          </a:xfrm>
          <a:prstGeom prst="rect">
            <a:avLst/>
          </a:prstGeom>
        </p:spPr>
      </p:pic>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172735" y="543331"/>
            <a:ext cx="4601358" cy="541463"/>
          </a:xfrm>
        </p:spPr>
        <p:txBody>
          <a:bodyPr>
            <a:normAutofit fontScale="90000"/>
          </a:bodyPr>
          <a:lstStyle/>
          <a:p>
            <a:pPr algn="ctr"/>
            <a:r>
              <a:rPr lang="fr-FR" dirty="0"/>
              <a:t>LE SÉCHOIR</a:t>
            </a:r>
            <a:br>
              <a:rPr lang="fr-FR" dirty="0"/>
            </a:b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363716" y="5354732"/>
            <a:ext cx="4219397" cy="1077218"/>
          </a:xfrm>
          <a:prstGeom prst="rect">
            <a:avLst/>
          </a:prstGeom>
          <a:noFill/>
        </p:spPr>
        <p:txBody>
          <a:bodyPr wrap="square" rtlCol="0">
            <a:spAutoFit/>
          </a:bodyPr>
          <a:lstStyle/>
          <a:p>
            <a:pPr algn="ctr">
              <a:buClr>
                <a:schemeClr val="dk1"/>
              </a:buClr>
            </a:pPr>
            <a:r>
              <a:rPr lang="fr-FR" sz="1600" dirty="0">
                <a:latin typeface="Roboto" panose="02000000000000000000" pitchFamily="2" charset="0"/>
                <a:ea typeface="Roboto" panose="02000000000000000000" pitchFamily="2" charset="0"/>
                <a:sym typeface="Lato"/>
              </a:rPr>
              <a:t>Superficie : 292m</a:t>
            </a:r>
            <a:r>
              <a:rPr lang="fr-FR" sz="1600" baseline="30000" dirty="0">
                <a:latin typeface="Roboto" panose="02000000000000000000" pitchFamily="2" charset="0"/>
                <a:ea typeface="Roboto" panose="02000000000000000000" pitchFamily="2" charset="0"/>
                <a:sym typeface="Lato"/>
              </a:rPr>
              <a:t>2</a:t>
            </a:r>
          </a:p>
          <a:p>
            <a:pPr algn="ctr">
              <a:buClr>
                <a:schemeClr val="dk1"/>
              </a:buClr>
            </a:pPr>
            <a:r>
              <a:rPr lang="fr-FR" sz="1600" dirty="0">
                <a:latin typeface="Roboto" panose="02000000000000000000" pitchFamily="2" charset="0"/>
                <a:ea typeface="Roboto" panose="02000000000000000000" pitchFamily="2" charset="0"/>
                <a:sym typeface="Lato"/>
              </a:rPr>
              <a:t>Terrasse 40m</a:t>
            </a:r>
            <a:r>
              <a:rPr lang="fr-FR" sz="1600" baseline="30000" dirty="0">
                <a:latin typeface="Roboto" panose="02000000000000000000" pitchFamily="2" charset="0"/>
                <a:ea typeface="Roboto" panose="02000000000000000000" pitchFamily="2" charset="0"/>
                <a:sym typeface="Lato"/>
              </a:rPr>
              <a:t>2</a:t>
            </a:r>
          </a:p>
          <a:p>
            <a:pPr algn="ctr">
              <a:buClr>
                <a:schemeClr val="dk1"/>
              </a:buClr>
            </a:pPr>
            <a:r>
              <a:rPr lang="fr-FR" sz="1600" dirty="0">
                <a:latin typeface="Roboto" panose="02000000000000000000" pitchFamily="2" charset="0"/>
                <a:ea typeface="Roboto" panose="02000000000000000000" pitchFamily="2" charset="0"/>
                <a:sym typeface="Lato"/>
              </a:rPr>
              <a:t>Hauteur sous plafond : environ 4m</a:t>
            </a:r>
            <a:r>
              <a:rPr lang="fr-FR" sz="1600" dirty="0">
                <a:solidFill>
                  <a:srgbClr val="FF0000"/>
                </a:solidFill>
                <a:latin typeface="Roboto" panose="02000000000000000000" pitchFamily="2" charset="0"/>
                <a:ea typeface="Roboto" panose="02000000000000000000" pitchFamily="2" charset="0"/>
                <a:sym typeface="Lato"/>
              </a:rPr>
              <a:t>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Salle nue</a:t>
            </a:r>
          </a:p>
        </p:txBody>
      </p:sp>
      <p:sp>
        <p:nvSpPr>
          <p:cNvPr id="23" name="Google Shape;555;g888e140eac_1_9">
            <a:extLst>
              <a:ext uri="{FF2B5EF4-FFF2-40B4-BE49-F238E27FC236}">
                <a16:creationId xmlns:a16="http://schemas.microsoft.com/office/drawing/2014/main" id="{8ED37FBF-B95C-F343-B473-2E54FDA36A27}"/>
              </a:ext>
            </a:extLst>
          </p:cNvPr>
          <p:cNvSpPr txBox="1"/>
          <p:nvPr/>
        </p:nvSpPr>
        <p:spPr>
          <a:xfrm>
            <a:off x="7884346" y="5310544"/>
            <a:ext cx="779008" cy="722554"/>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fr-FR" sz="1200" dirty="0">
                <a:latin typeface="Roboto" panose="02000000000000000000" pitchFamily="2" charset="0"/>
                <a:ea typeface="Roboto" panose="02000000000000000000" pitchFamily="2" charset="0"/>
                <a:sym typeface="Lato"/>
              </a:rPr>
              <a:t>Cocktail</a:t>
            </a:r>
            <a:endParaRPr sz="1200" dirty="0">
              <a:latin typeface="Roboto" panose="02000000000000000000" pitchFamily="2" charset="0"/>
              <a:ea typeface="Roboto" panose="02000000000000000000" pitchFamily="2" charset="0"/>
            </a:endParaRPr>
          </a:p>
          <a:p>
            <a:pPr marL="0" marR="0" lvl="0" indent="0" rtl="0">
              <a:spcBef>
                <a:spcPts val="0"/>
              </a:spcBef>
              <a:spcAft>
                <a:spcPts val="0"/>
              </a:spcAft>
              <a:buNone/>
            </a:pPr>
            <a:r>
              <a:rPr lang="fr-FR" sz="1200" dirty="0">
                <a:latin typeface="Roboto" panose="02000000000000000000" pitchFamily="2" charset="0"/>
                <a:ea typeface="Roboto" panose="02000000000000000000" pitchFamily="2" charset="0"/>
                <a:sym typeface="Lato"/>
              </a:rPr>
              <a:t>200 pers</a:t>
            </a:r>
            <a:endParaRPr sz="1200" dirty="0">
              <a:latin typeface="Roboto" panose="02000000000000000000" pitchFamily="2" charset="0"/>
              <a:ea typeface="Roboto" panose="02000000000000000000" pitchFamily="2" charset="0"/>
            </a:endParaRPr>
          </a:p>
        </p:txBody>
      </p:sp>
      <p:sp>
        <p:nvSpPr>
          <p:cNvPr id="27" name="Google Shape;555;g888e140eac_1_9">
            <a:extLst>
              <a:ext uri="{FF2B5EF4-FFF2-40B4-BE49-F238E27FC236}">
                <a16:creationId xmlns:a16="http://schemas.microsoft.com/office/drawing/2014/main" id="{254060C2-604F-F24E-8D3B-FD6A65871FF0}"/>
              </a:ext>
            </a:extLst>
          </p:cNvPr>
          <p:cNvSpPr txBox="1"/>
          <p:nvPr/>
        </p:nvSpPr>
        <p:spPr>
          <a:xfrm>
            <a:off x="9580649" y="5298833"/>
            <a:ext cx="991549" cy="722555"/>
          </a:xfrm>
          <a:prstGeom prst="rect">
            <a:avLst/>
          </a:prstGeom>
          <a:noFill/>
          <a:ln>
            <a:noFill/>
          </a:ln>
        </p:spPr>
        <p:txBody>
          <a:bodyPr spcFirstLastPara="1" wrap="square" lIns="91425" tIns="45700" rIns="91425" bIns="45700" anchor="ctr" anchorCtr="0">
            <a:noAutofit/>
          </a:bodyPr>
          <a:lstStyle/>
          <a:p>
            <a:r>
              <a:rPr lang="fr-FR" sz="1200" dirty="0">
                <a:latin typeface="Roboto" panose="02000000000000000000" pitchFamily="2" charset="0"/>
                <a:ea typeface="Roboto" panose="02000000000000000000" pitchFamily="2" charset="0"/>
                <a:sym typeface="Lato"/>
              </a:rPr>
              <a:t>Diner assis</a:t>
            </a:r>
            <a:endParaRPr sz="1200" dirty="0">
              <a:latin typeface="Roboto" panose="02000000000000000000" pitchFamily="2" charset="0"/>
              <a:ea typeface="Roboto" panose="02000000000000000000" pitchFamily="2" charset="0"/>
            </a:endParaRPr>
          </a:p>
          <a:p>
            <a:r>
              <a:rPr lang="fr-FR" sz="1200" dirty="0">
                <a:latin typeface="Roboto" panose="02000000000000000000" pitchFamily="2" charset="0"/>
                <a:ea typeface="Roboto" panose="02000000000000000000" pitchFamily="2" charset="0"/>
                <a:sym typeface="Lato"/>
              </a:rPr>
              <a:t>150 pers</a:t>
            </a:r>
            <a:endParaRPr sz="1200" dirty="0">
              <a:latin typeface="Roboto" panose="02000000000000000000" pitchFamily="2" charset="0"/>
              <a:ea typeface="Roboto" panose="02000000000000000000" pitchFamily="2" charset="0"/>
            </a:endParaRPr>
          </a:p>
        </p:txBody>
      </p:sp>
      <p:cxnSp>
        <p:nvCxnSpPr>
          <p:cNvPr id="18" name="Google Shape;470;p2">
            <a:extLst>
              <a:ext uri="{FF2B5EF4-FFF2-40B4-BE49-F238E27FC236}">
                <a16:creationId xmlns:a16="http://schemas.microsoft.com/office/drawing/2014/main" id="{A7EC6651-A505-A84C-A57B-D85588FDB125}"/>
              </a:ext>
            </a:extLst>
          </p:cNvPr>
          <p:cNvCxnSpPr>
            <a:cxnSpLocks/>
          </p:cNvCxnSpPr>
          <p:nvPr/>
        </p:nvCxnSpPr>
        <p:spPr>
          <a:xfrm>
            <a:off x="2215927" y="1341438"/>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5" name="Image 4">
            <a:extLst>
              <a:ext uri="{FF2B5EF4-FFF2-40B4-BE49-F238E27FC236}">
                <a16:creationId xmlns:a16="http://schemas.microsoft.com/office/drawing/2014/main" id="{B16906C3-5531-E24B-BB7B-30A64C3A5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8779" y="5371364"/>
            <a:ext cx="577492" cy="577492"/>
          </a:xfrm>
          <a:prstGeom prst="rect">
            <a:avLst/>
          </a:prstGeom>
        </p:spPr>
      </p:pic>
      <p:sp>
        <p:nvSpPr>
          <p:cNvPr id="20" name="ZoneTexte 19">
            <a:extLst>
              <a:ext uri="{FF2B5EF4-FFF2-40B4-BE49-F238E27FC236}">
                <a16:creationId xmlns:a16="http://schemas.microsoft.com/office/drawing/2014/main" id="{44D4B8CC-BB41-6043-A2FB-CEE57EC59AE4}"/>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21</a:t>
            </a:r>
          </a:p>
        </p:txBody>
      </p:sp>
      <p:pic>
        <p:nvPicPr>
          <p:cNvPr id="9" name="Image 8" descr="Une image contenant texte&#10;&#10;Description générée automatiquement">
            <a:extLst>
              <a:ext uri="{FF2B5EF4-FFF2-40B4-BE49-F238E27FC236}">
                <a16:creationId xmlns:a16="http://schemas.microsoft.com/office/drawing/2014/main" id="{1CD29091-700E-0F41-AD92-8CDDC7BDDA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825" y="1928984"/>
            <a:ext cx="4285315" cy="2943613"/>
          </a:xfrm>
          <a:prstGeom prst="rect">
            <a:avLst/>
          </a:prstGeom>
        </p:spPr>
      </p:pic>
      <p:pic>
        <p:nvPicPr>
          <p:cNvPr id="13" name="Image 12">
            <a:extLst>
              <a:ext uri="{FF2B5EF4-FFF2-40B4-BE49-F238E27FC236}">
                <a16:creationId xmlns:a16="http://schemas.microsoft.com/office/drawing/2014/main" id="{4AC1A276-06BB-F24C-93B7-3C03E6F0DD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2781" y="5354732"/>
            <a:ext cx="549376" cy="549376"/>
          </a:xfrm>
          <a:prstGeom prst="rect">
            <a:avLst/>
          </a:prstGeom>
        </p:spPr>
      </p:pic>
      <p:pic>
        <p:nvPicPr>
          <p:cNvPr id="14" name="Image 13">
            <a:extLst>
              <a:ext uri="{FF2B5EF4-FFF2-40B4-BE49-F238E27FC236}">
                <a16:creationId xmlns:a16="http://schemas.microsoft.com/office/drawing/2014/main" id="{B54A2292-E41B-6F4B-8663-9B87BABEBB9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rcRect/>
          <a:stretch/>
        </p:blipFill>
        <p:spPr>
          <a:xfrm>
            <a:off x="5575139" y="1913275"/>
            <a:ext cx="6616861" cy="3039432"/>
          </a:xfrm>
          <a:prstGeom prst="rect">
            <a:avLst/>
          </a:prstGeom>
        </p:spPr>
      </p:pic>
      <p:sp>
        <p:nvSpPr>
          <p:cNvPr id="15" name="Google Shape;469;p2">
            <a:extLst>
              <a:ext uri="{FF2B5EF4-FFF2-40B4-BE49-F238E27FC236}">
                <a16:creationId xmlns:a16="http://schemas.microsoft.com/office/drawing/2014/main" id="{10D9914E-E87A-9B45-9B06-AB926AAE4050}"/>
              </a:ext>
            </a:extLst>
          </p:cNvPr>
          <p:cNvSpPr/>
          <p:nvPr/>
        </p:nvSpPr>
        <p:spPr>
          <a:xfrm>
            <a:off x="4965074" y="1669526"/>
            <a:ext cx="6963508" cy="338156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Tree>
    <p:extLst>
      <p:ext uri="{BB962C8B-B14F-4D97-AF65-F5344CB8AC3E}">
        <p14:creationId xmlns:p14="http://schemas.microsoft.com/office/powerpoint/2010/main" val="163847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a:extLst>
              <a:ext uri="{FF2B5EF4-FFF2-40B4-BE49-F238E27FC236}">
                <a16:creationId xmlns:a16="http://schemas.microsoft.com/office/drawing/2014/main" id="{5E46A22C-134B-5D47-A0A7-47731FCBDB1C}"/>
              </a:ext>
            </a:extLst>
          </p:cNvPr>
          <p:cNvPicPr>
            <a:picLocks noGrp="1" noChangeAspect="1"/>
          </p:cNvPicPr>
          <p:nvPr>
            <p:ph type="pic" idx="2"/>
          </p:nvPr>
        </p:nvPicPr>
        <p:blipFill rotWithShape="1">
          <a:blip r:embed="rId2" cstate="print">
            <a:extLst>
              <a:ext uri="{28A0092B-C50C-407E-A947-70E740481C1C}">
                <a14:useLocalDpi xmlns:a14="http://schemas.microsoft.com/office/drawing/2010/main"/>
              </a:ext>
            </a:extLst>
          </a:blip>
          <a:srcRect t="-1537"/>
          <a:stretch/>
        </p:blipFill>
        <p:spPr>
          <a:xfrm>
            <a:off x="7342188" y="850900"/>
            <a:ext cx="4552950" cy="4949825"/>
          </a:xfrm>
          <a:prstGeom prst="rect">
            <a:avLst/>
          </a:prstGeom>
        </p:spPr>
      </p:pic>
      <p:pic>
        <p:nvPicPr>
          <p:cNvPr id="6" name="Image 5">
            <a:extLst>
              <a:ext uri="{FF2B5EF4-FFF2-40B4-BE49-F238E27FC236}">
                <a16:creationId xmlns:a16="http://schemas.microsoft.com/office/drawing/2014/main" id="{4DE02C33-454E-1B43-923A-04A8645FFAA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00000"/>
                    </a14:imgEffect>
                  </a14:imgLayer>
                </a14:imgProps>
              </a:ext>
            </a:extLst>
          </a:blip>
          <a:stretch>
            <a:fillRect/>
          </a:stretch>
        </p:blipFill>
        <p:spPr>
          <a:xfrm>
            <a:off x="1162578" y="5401601"/>
            <a:ext cx="635000" cy="635000"/>
          </a:xfrm>
          <a:prstGeom prst="rect">
            <a:avLst/>
          </a:prstGeom>
        </p:spPr>
      </p:pic>
      <p:sp>
        <p:nvSpPr>
          <p:cNvPr id="7" name="Rectangle 6">
            <a:extLst>
              <a:ext uri="{FF2B5EF4-FFF2-40B4-BE49-F238E27FC236}">
                <a16:creationId xmlns:a16="http://schemas.microsoft.com/office/drawing/2014/main" id="{CE854098-2782-CF4A-B095-2E5AA92BEDBC}"/>
              </a:ext>
            </a:extLst>
          </p:cNvPr>
          <p:cNvSpPr/>
          <p:nvPr/>
        </p:nvSpPr>
        <p:spPr>
          <a:xfrm>
            <a:off x="1964861" y="5635671"/>
            <a:ext cx="2940420" cy="369332"/>
          </a:xfrm>
          <a:prstGeom prst="rect">
            <a:avLst/>
          </a:prstGeom>
        </p:spPr>
        <p:txBody>
          <a:bodyPr wrap="none">
            <a:spAutoFit/>
          </a:bodyPr>
          <a:lstStyle/>
          <a:p>
            <a:r>
              <a:rPr lang="fr-FR" dirty="0">
                <a:latin typeface="Open Sans"/>
              </a:rPr>
              <a:t>Parking gratuit : 50 places</a:t>
            </a:r>
            <a:endParaRPr lang="fr-FR" dirty="0"/>
          </a:p>
        </p:txBody>
      </p:sp>
      <p:sp>
        <p:nvSpPr>
          <p:cNvPr id="9" name="Rectangle 8">
            <a:extLst>
              <a:ext uri="{FF2B5EF4-FFF2-40B4-BE49-F238E27FC236}">
                <a16:creationId xmlns:a16="http://schemas.microsoft.com/office/drawing/2014/main" id="{CDF26E43-BD08-AA41-A354-74063BE17594}"/>
              </a:ext>
            </a:extLst>
          </p:cNvPr>
          <p:cNvSpPr/>
          <p:nvPr/>
        </p:nvSpPr>
        <p:spPr>
          <a:xfrm>
            <a:off x="1964861" y="1999411"/>
            <a:ext cx="1890261" cy="369332"/>
          </a:xfrm>
          <a:prstGeom prst="rect">
            <a:avLst/>
          </a:prstGeom>
        </p:spPr>
        <p:txBody>
          <a:bodyPr wrap="none">
            <a:spAutoFit/>
          </a:bodyPr>
          <a:lstStyle/>
          <a:p>
            <a:r>
              <a:rPr lang="fr-FR" dirty="0">
                <a:latin typeface="Open Sans"/>
              </a:rPr>
              <a:t>Absence de Wifi</a:t>
            </a:r>
            <a:endParaRPr lang="fr-FR" dirty="0"/>
          </a:p>
        </p:txBody>
      </p:sp>
      <p:sp>
        <p:nvSpPr>
          <p:cNvPr id="11" name="Rectangle 10">
            <a:extLst>
              <a:ext uri="{FF2B5EF4-FFF2-40B4-BE49-F238E27FC236}">
                <a16:creationId xmlns:a16="http://schemas.microsoft.com/office/drawing/2014/main" id="{5C2551ED-843C-9D41-B6C0-6C96095B89C0}"/>
              </a:ext>
            </a:extLst>
          </p:cNvPr>
          <p:cNvSpPr/>
          <p:nvPr/>
        </p:nvSpPr>
        <p:spPr>
          <a:xfrm>
            <a:off x="1964861" y="3953777"/>
            <a:ext cx="2509020" cy="369332"/>
          </a:xfrm>
          <a:prstGeom prst="rect">
            <a:avLst/>
          </a:prstGeom>
        </p:spPr>
        <p:txBody>
          <a:bodyPr wrap="none">
            <a:spAutoFit/>
          </a:bodyPr>
          <a:lstStyle/>
          <a:p>
            <a:r>
              <a:rPr lang="fr-FR" dirty="0">
                <a:latin typeface="Open Sans"/>
              </a:rPr>
              <a:t>Chauffage (optionnel)</a:t>
            </a:r>
            <a:endParaRPr lang="fr-FR" dirty="0"/>
          </a:p>
        </p:txBody>
      </p:sp>
      <p:sp>
        <p:nvSpPr>
          <p:cNvPr id="13" name="Rectangle 12">
            <a:extLst>
              <a:ext uri="{FF2B5EF4-FFF2-40B4-BE49-F238E27FC236}">
                <a16:creationId xmlns:a16="http://schemas.microsoft.com/office/drawing/2014/main" id="{C338DAAB-1416-254C-A306-4A501A7A225A}"/>
              </a:ext>
            </a:extLst>
          </p:cNvPr>
          <p:cNvSpPr/>
          <p:nvPr/>
        </p:nvSpPr>
        <p:spPr>
          <a:xfrm>
            <a:off x="1964861" y="2657733"/>
            <a:ext cx="1980222" cy="369332"/>
          </a:xfrm>
          <a:prstGeom prst="rect">
            <a:avLst/>
          </a:prstGeom>
        </p:spPr>
        <p:txBody>
          <a:bodyPr wrap="none">
            <a:spAutoFit/>
          </a:bodyPr>
          <a:lstStyle/>
          <a:p>
            <a:r>
              <a:rPr lang="fr-FR" dirty="0" err="1">
                <a:latin typeface="Open Sans"/>
              </a:rPr>
              <a:t>Vidéo-projecteur</a:t>
            </a:r>
            <a:endParaRPr lang="fr-FR" dirty="0"/>
          </a:p>
        </p:txBody>
      </p:sp>
      <p:sp>
        <p:nvSpPr>
          <p:cNvPr id="15" name="Rectangle 14">
            <a:extLst>
              <a:ext uri="{FF2B5EF4-FFF2-40B4-BE49-F238E27FC236}">
                <a16:creationId xmlns:a16="http://schemas.microsoft.com/office/drawing/2014/main" id="{44E0B120-9BF2-1540-9809-3913F8C1238B}"/>
              </a:ext>
            </a:extLst>
          </p:cNvPr>
          <p:cNvSpPr/>
          <p:nvPr/>
        </p:nvSpPr>
        <p:spPr>
          <a:xfrm>
            <a:off x="1964861" y="3339572"/>
            <a:ext cx="1542410" cy="369332"/>
          </a:xfrm>
          <a:prstGeom prst="rect">
            <a:avLst/>
          </a:prstGeom>
        </p:spPr>
        <p:txBody>
          <a:bodyPr wrap="none">
            <a:spAutoFit/>
          </a:bodyPr>
          <a:lstStyle/>
          <a:p>
            <a:r>
              <a:rPr lang="fr-FR" dirty="0">
                <a:solidFill>
                  <a:srgbClr val="2D2D2D"/>
                </a:solidFill>
                <a:latin typeface="Open Sans"/>
              </a:rPr>
              <a:t>Sonorisation</a:t>
            </a:r>
            <a:endParaRPr lang="fr-FR" dirty="0">
              <a:solidFill>
                <a:srgbClr val="FF0000"/>
              </a:solidFill>
            </a:endParaRPr>
          </a:p>
        </p:txBody>
      </p:sp>
      <p:sp>
        <p:nvSpPr>
          <p:cNvPr id="23" name="Rectangle 22" title="Side bar">
            <a:extLst>
              <a:ext uri="{FF2B5EF4-FFF2-40B4-BE49-F238E27FC236}">
                <a16:creationId xmlns:a16="http://schemas.microsoft.com/office/drawing/2014/main" id="{440F0802-E18F-A24C-BCB8-D6676E83588D}"/>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03549C37-5A45-9340-B4E8-121AF0E2B91C}"/>
              </a:ext>
            </a:extLst>
          </p:cNvPr>
          <p:cNvSpPr/>
          <p:nvPr/>
        </p:nvSpPr>
        <p:spPr>
          <a:xfrm>
            <a:off x="1995480" y="4668426"/>
            <a:ext cx="2496196" cy="369332"/>
          </a:xfrm>
          <a:prstGeom prst="rect">
            <a:avLst/>
          </a:prstGeom>
        </p:spPr>
        <p:txBody>
          <a:bodyPr wrap="none">
            <a:spAutoFit/>
          </a:bodyPr>
          <a:lstStyle/>
          <a:p>
            <a:r>
              <a:rPr lang="fr-FR" dirty="0">
                <a:solidFill>
                  <a:srgbClr val="2D2D2D"/>
                </a:solidFill>
                <a:latin typeface="Open Sans"/>
              </a:rPr>
              <a:t>Mobilier à disposition</a:t>
            </a:r>
            <a:endParaRPr lang="fr-FR" dirty="0">
              <a:solidFill>
                <a:srgbClr val="FF0000"/>
              </a:solidFill>
            </a:endParaRPr>
          </a:p>
        </p:txBody>
      </p:sp>
      <p:sp>
        <p:nvSpPr>
          <p:cNvPr id="26" name="Google Shape;469;p2">
            <a:extLst>
              <a:ext uri="{FF2B5EF4-FFF2-40B4-BE49-F238E27FC236}">
                <a16:creationId xmlns:a16="http://schemas.microsoft.com/office/drawing/2014/main" id="{EB34AF8A-3F2B-5246-985D-F863BBB1E511}"/>
              </a:ext>
            </a:extLst>
          </p:cNvPr>
          <p:cNvSpPr/>
          <p:nvPr/>
        </p:nvSpPr>
        <p:spPr>
          <a:xfrm>
            <a:off x="6947619" y="677824"/>
            <a:ext cx="4909695" cy="4859373"/>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 name="Titre 2">
            <a:extLst>
              <a:ext uri="{FF2B5EF4-FFF2-40B4-BE49-F238E27FC236}">
                <a16:creationId xmlns:a16="http://schemas.microsoft.com/office/drawing/2014/main" id="{CAE2FCE2-F43D-2746-91FF-EC6CE95ED7CF}"/>
              </a:ext>
            </a:extLst>
          </p:cNvPr>
          <p:cNvSpPr txBox="1">
            <a:spLocks/>
          </p:cNvSpPr>
          <p:nvPr/>
        </p:nvSpPr>
        <p:spPr>
          <a:xfrm>
            <a:off x="706695" y="565765"/>
            <a:ext cx="6203100" cy="998631"/>
          </a:xfrm>
          <a:prstGeom prst="rect">
            <a:avLst/>
          </a:prstGeom>
          <a:noFill/>
          <a:ln>
            <a:noFill/>
          </a:ln>
        </p:spPr>
        <p:txBody>
          <a:bodyPr spcFirstLastPara="1" vert="horz" wrap="square" lIns="91425" tIns="45700" rIns="91425" bIns="45700" rtlCol="0" anchor="t" anchorCtr="0">
            <a:normAutofit/>
          </a:bodyPr>
          <a:lstStyle>
            <a:lvl1pPr marR="0" lvl="0" algn="r" defTabSz="914400" rtl="0" eaLnBrk="1" latinLnBrk="0" hangingPunct="1">
              <a:lnSpc>
                <a:spcPct val="90000"/>
              </a:lnSpc>
              <a:spcBef>
                <a:spcPts val="0"/>
              </a:spcBef>
              <a:spcAft>
                <a:spcPts val="0"/>
              </a:spcAft>
              <a:buClr>
                <a:schemeClr val="dk1"/>
              </a:buClr>
              <a:buSzPts val="3700"/>
              <a:buFont typeface="Montserrat"/>
              <a:buNone/>
              <a:defRPr sz="3700" b="1" i="0" u="none" strike="noStrike" kern="1200" cap="none" baseline="0">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fr-FR" sz="3300" dirty="0"/>
              <a:t>FICHE TECHNIQUE</a:t>
            </a:r>
            <a:br>
              <a:rPr lang="fr-FR" dirty="0"/>
            </a:br>
            <a:r>
              <a:rPr lang="fr-FR" sz="2700" dirty="0"/>
              <a:t>LE SÉCHOIR</a:t>
            </a:r>
            <a:endParaRPr lang="fr-FR" dirty="0"/>
          </a:p>
        </p:txBody>
      </p:sp>
      <p:cxnSp>
        <p:nvCxnSpPr>
          <p:cNvPr id="31" name="Google Shape;470;p2">
            <a:extLst>
              <a:ext uri="{FF2B5EF4-FFF2-40B4-BE49-F238E27FC236}">
                <a16:creationId xmlns:a16="http://schemas.microsoft.com/office/drawing/2014/main" id="{D47CA8DA-E49D-AF41-A2B4-B556ADBB850E}"/>
              </a:ext>
            </a:extLst>
          </p:cNvPr>
          <p:cNvCxnSpPr>
            <a:cxnSpLocks/>
          </p:cNvCxnSpPr>
          <p:nvPr/>
        </p:nvCxnSpPr>
        <p:spPr>
          <a:xfrm>
            <a:off x="3556964" y="1704785"/>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20" name="ZoneTexte 19">
            <a:extLst>
              <a:ext uri="{FF2B5EF4-FFF2-40B4-BE49-F238E27FC236}">
                <a16:creationId xmlns:a16="http://schemas.microsoft.com/office/drawing/2014/main" id="{A07A8B4E-E509-8C4F-A898-167EED64C390}"/>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22</a:t>
            </a:r>
          </a:p>
        </p:txBody>
      </p:sp>
      <p:pic>
        <p:nvPicPr>
          <p:cNvPr id="3" name="Image 2" descr="Une image contenant parapluie&#10;&#10;Description générée automatiquement">
            <a:extLst>
              <a:ext uri="{FF2B5EF4-FFF2-40B4-BE49-F238E27FC236}">
                <a16:creationId xmlns:a16="http://schemas.microsoft.com/office/drawing/2014/main" id="{BC1EAF13-CDBC-554D-AB10-EB4407EC3C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8864" y="1959295"/>
            <a:ext cx="518496" cy="449563"/>
          </a:xfrm>
          <a:prstGeom prst="rect">
            <a:avLst/>
          </a:prstGeom>
        </p:spPr>
      </p:pic>
      <p:pic>
        <p:nvPicPr>
          <p:cNvPr id="5" name="Image 4" descr="Une image contenant lumière&#10;&#10;Description générée automatiquement">
            <a:extLst>
              <a:ext uri="{FF2B5EF4-FFF2-40B4-BE49-F238E27FC236}">
                <a16:creationId xmlns:a16="http://schemas.microsoft.com/office/drawing/2014/main" id="{5AF9C89F-1E6D-BB49-93BC-CCB7454267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9739" y="2535740"/>
            <a:ext cx="581713" cy="581713"/>
          </a:xfrm>
          <a:prstGeom prst="rect">
            <a:avLst/>
          </a:prstGeom>
        </p:spPr>
      </p:pic>
      <p:pic>
        <p:nvPicPr>
          <p:cNvPr id="17" name="Image 16">
            <a:extLst>
              <a:ext uri="{FF2B5EF4-FFF2-40B4-BE49-F238E27FC236}">
                <a16:creationId xmlns:a16="http://schemas.microsoft.com/office/drawing/2014/main" id="{23E55D14-27E6-7C47-A6C9-933EDA24A8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1143054" y="3180785"/>
            <a:ext cx="581713" cy="581713"/>
          </a:xfrm>
          <a:prstGeom prst="rect">
            <a:avLst/>
          </a:prstGeom>
        </p:spPr>
      </p:pic>
      <p:pic>
        <p:nvPicPr>
          <p:cNvPr id="2" name="Image 1">
            <a:extLst>
              <a:ext uri="{FF2B5EF4-FFF2-40B4-BE49-F238E27FC236}">
                <a16:creationId xmlns:a16="http://schemas.microsoft.com/office/drawing/2014/main" id="{864A57B2-4B8D-6644-9289-FC03B95A09A9}"/>
              </a:ext>
            </a:extLst>
          </p:cNvPr>
          <p:cNvPicPr>
            <a:picLocks noChangeAspect="1"/>
          </p:cNvPicPr>
          <p:nvPr/>
        </p:nvPicPr>
        <p:blipFill rotWithShape="1">
          <a:blip r:embed="rId8" cstate="print">
            <a:biLevel thresh="75000"/>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rcRect/>
          <a:stretch/>
        </p:blipFill>
        <p:spPr>
          <a:xfrm>
            <a:off x="1010750" y="3832228"/>
            <a:ext cx="747386" cy="675684"/>
          </a:xfrm>
          <a:prstGeom prst="rect">
            <a:avLst/>
          </a:prstGeom>
        </p:spPr>
      </p:pic>
      <p:pic>
        <p:nvPicPr>
          <p:cNvPr id="4" name="Image 3">
            <a:extLst>
              <a:ext uri="{FF2B5EF4-FFF2-40B4-BE49-F238E27FC236}">
                <a16:creationId xmlns:a16="http://schemas.microsoft.com/office/drawing/2014/main" id="{8FD184E2-F0A3-D542-9F3F-A7E8BE221D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01264" y="4540823"/>
            <a:ext cx="635000" cy="635000"/>
          </a:xfrm>
          <a:prstGeom prst="rect">
            <a:avLst/>
          </a:prstGeom>
        </p:spPr>
      </p:pic>
    </p:spTree>
    <p:extLst>
      <p:ext uri="{BB962C8B-B14F-4D97-AF65-F5344CB8AC3E}">
        <p14:creationId xmlns:p14="http://schemas.microsoft.com/office/powerpoint/2010/main" val="171078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487064" y="927199"/>
            <a:ext cx="4741429" cy="568913"/>
          </a:xfrm>
        </p:spPr>
        <p:txBody>
          <a:bodyPr>
            <a:normAutofit fontScale="90000"/>
          </a:bodyPr>
          <a:lstStyle/>
          <a:p>
            <a:pPr algn="ctr"/>
            <a:r>
              <a:rPr lang="fr-FR" dirty="0"/>
              <a:t>TARIFS</a:t>
            </a: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1266854" y="2672006"/>
            <a:ext cx="3375484" cy="338554"/>
          </a:xfrm>
          <a:prstGeom prst="rect">
            <a:avLst/>
          </a:prstGeom>
          <a:noFill/>
        </p:spPr>
        <p:txBody>
          <a:bodyPr wrap="square" rtlCol="0">
            <a:spAutoFit/>
          </a:bodyPr>
          <a:lstStyle/>
          <a:p>
            <a:r>
              <a:rPr lang="fr-FR" sz="1600" i="1" dirty="0" err="1">
                <a:solidFill>
                  <a:schemeClr val="dk1"/>
                </a:solidFill>
                <a:latin typeface="Montserrat"/>
                <a:sym typeface="Montserrat"/>
              </a:rPr>
              <a:t>t</a:t>
            </a:r>
            <a:endParaRPr lang="fr-FR" sz="1600" i="1" dirty="0">
              <a:solidFill>
                <a:schemeClr val="dk1"/>
              </a:solidFill>
              <a:latin typeface="Montserrat"/>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552772" y="1724597"/>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10" name="Google Shape;607;p14">
            <a:extLst>
              <a:ext uri="{FF2B5EF4-FFF2-40B4-BE49-F238E27FC236}">
                <a16:creationId xmlns:a16="http://schemas.microsoft.com/office/drawing/2014/main" id="{757EFD15-1831-014D-BF15-D6877AE416B7}"/>
              </a:ext>
            </a:extLst>
          </p:cNvPr>
          <p:cNvSpPr/>
          <p:nvPr/>
        </p:nvSpPr>
        <p:spPr>
          <a:xfrm>
            <a:off x="915924" y="5019307"/>
            <a:ext cx="2470500" cy="276959"/>
          </a:xfrm>
          <a:prstGeom prst="rect">
            <a:avLst/>
          </a:prstGeom>
          <a:noFill/>
          <a:ln>
            <a:noFill/>
          </a:ln>
        </p:spPr>
        <p:txBody>
          <a:bodyPr spcFirstLastPara="1" wrap="square" lIns="91425" tIns="45700" rIns="91425" bIns="45700" anchor="t" anchorCtr="0">
            <a:spAutoFit/>
          </a:bodyPr>
          <a:lstStyle/>
          <a:p>
            <a:r>
              <a:rPr lang="fr-FR" sz="1200" dirty="0">
                <a:latin typeface="Roboto" panose="02000000000000000000" pitchFamily="2" charset="0"/>
                <a:ea typeface="Roboto" panose="02000000000000000000" pitchFamily="2" charset="0"/>
                <a:sym typeface="Lato"/>
              </a:rPr>
              <a:t>* TVA de 20% applicable</a:t>
            </a:r>
            <a:endParaRPr sz="1200" dirty="0">
              <a:latin typeface="Roboto" panose="02000000000000000000" pitchFamily="2" charset="0"/>
              <a:ea typeface="Roboto" panose="02000000000000000000" pitchFamily="2" charset="0"/>
            </a:endParaRPr>
          </a:p>
        </p:txBody>
      </p:sp>
      <p:sp>
        <p:nvSpPr>
          <p:cNvPr id="11" name="Google Shape;608;p14">
            <a:extLst>
              <a:ext uri="{FF2B5EF4-FFF2-40B4-BE49-F238E27FC236}">
                <a16:creationId xmlns:a16="http://schemas.microsoft.com/office/drawing/2014/main" id="{66C53AE7-EC98-BA4F-9511-FB1343B434D2}"/>
              </a:ext>
            </a:extLst>
          </p:cNvPr>
          <p:cNvSpPr txBox="1"/>
          <p:nvPr/>
        </p:nvSpPr>
        <p:spPr>
          <a:xfrm>
            <a:off x="915924" y="3982352"/>
            <a:ext cx="3938953"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600" dirty="0">
                <a:latin typeface="Roboto" panose="02000000000000000000" pitchFamily="2" charset="0"/>
                <a:ea typeface="Roboto" panose="02000000000000000000" pitchFamily="2" charset="0"/>
                <a:sym typeface="Lato"/>
              </a:rPr>
              <a:t>Ces tarifs comprennent la privatisation du bâtiment, la technique et le mobilier ainsi que les espaces extérieurs associés; ici la cour de 660 m2</a:t>
            </a:r>
            <a:endParaRPr sz="1600" dirty="0">
              <a:latin typeface="Roboto" panose="02000000000000000000" pitchFamily="2" charset="0"/>
              <a:ea typeface="Roboto" panose="02000000000000000000" pitchFamily="2" charset="0"/>
            </a:endParaRPr>
          </a:p>
        </p:txBody>
      </p:sp>
      <p:graphicFrame>
        <p:nvGraphicFramePr>
          <p:cNvPr id="12" name="Google Shape;610;p14">
            <a:extLst>
              <a:ext uri="{FF2B5EF4-FFF2-40B4-BE49-F238E27FC236}">
                <a16:creationId xmlns:a16="http://schemas.microsoft.com/office/drawing/2014/main" id="{05EE2573-A169-5F42-90AE-BCC1D2DC9395}"/>
              </a:ext>
            </a:extLst>
          </p:cNvPr>
          <p:cNvGraphicFramePr/>
          <p:nvPr>
            <p:extLst>
              <p:ext uri="{D42A27DB-BD31-4B8C-83A1-F6EECF244321}">
                <p14:modId xmlns:p14="http://schemas.microsoft.com/office/powerpoint/2010/main" val="2962408141"/>
              </p:ext>
            </p:extLst>
          </p:nvPr>
        </p:nvGraphicFramePr>
        <p:xfrm>
          <a:off x="947738" y="2668001"/>
          <a:ext cx="3989300" cy="811818"/>
        </p:xfrm>
        <a:graphic>
          <a:graphicData uri="http://schemas.openxmlformats.org/drawingml/2006/table">
            <a:tbl>
              <a:tblPr firstRow="1" bandRow="1">
                <a:tableStyleId>{775DCB02-9BB8-47FD-8907-85C794F793BA}</a:tableStyleId>
              </a:tblPr>
              <a:tblGrid>
                <a:gridCol w="1124184">
                  <a:extLst>
                    <a:ext uri="{9D8B030D-6E8A-4147-A177-3AD203B41FA5}">
                      <a16:colId xmlns:a16="http://schemas.microsoft.com/office/drawing/2014/main" val="20001"/>
                    </a:ext>
                  </a:extLst>
                </a:gridCol>
                <a:gridCol w="1157842">
                  <a:extLst>
                    <a:ext uri="{9D8B030D-6E8A-4147-A177-3AD203B41FA5}">
                      <a16:colId xmlns:a16="http://schemas.microsoft.com/office/drawing/2014/main" val="20002"/>
                    </a:ext>
                  </a:extLst>
                </a:gridCol>
                <a:gridCol w="1707274">
                  <a:extLst>
                    <a:ext uri="{9D8B030D-6E8A-4147-A177-3AD203B41FA5}">
                      <a16:colId xmlns:a16="http://schemas.microsoft.com/office/drawing/2014/main" val="20003"/>
                    </a:ext>
                  </a:extLst>
                </a:gridCol>
              </a:tblGrid>
              <a:tr h="370850">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MATINÉE</a:t>
                      </a:r>
                      <a:endParaRPr sz="1100" kern="1200" dirty="0">
                        <a:solidFill>
                          <a:schemeClr val="bg1"/>
                        </a:solidFill>
                        <a:latin typeface="Montserrat"/>
                        <a:ea typeface="+mn-ea"/>
                        <a:cs typeface="+mn-cs"/>
                      </a:endParaRPr>
                    </a:p>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8h-12h</a:t>
                      </a:r>
                      <a:endParaRPr sz="1100" kern="1200" dirty="0">
                        <a:solidFill>
                          <a:schemeClr val="bg1"/>
                        </a:solidFill>
                        <a:latin typeface="Montserrat"/>
                        <a:ea typeface="+mn-ea"/>
                        <a:cs typeface="+mn-cs"/>
                      </a:endParaRPr>
                    </a:p>
                  </a:txBody>
                  <a:tcPr marL="91450" marR="91450" marT="45725" marB="45725" anchor="ctr"/>
                </a:tc>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JOURNÉE</a:t>
                      </a:r>
                      <a:endParaRPr sz="1100" kern="1200" dirty="0">
                        <a:solidFill>
                          <a:schemeClr val="bg1"/>
                        </a:solidFill>
                        <a:latin typeface="Montserrat"/>
                        <a:ea typeface="+mn-ea"/>
                        <a:cs typeface="+mn-cs"/>
                      </a:endParaRPr>
                    </a:p>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8h-18h30</a:t>
                      </a:r>
                      <a:endParaRPr sz="1100" kern="1200" dirty="0">
                        <a:solidFill>
                          <a:schemeClr val="bg1"/>
                        </a:solidFill>
                        <a:latin typeface="Montserrat"/>
                        <a:ea typeface="+mn-ea"/>
                        <a:cs typeface="+mn-cs"/>
                      </a:endParaRPr>
                    </a:p>
                  </a:txBody>
                  <a:tcPr marL="91450" marR="91450" marT="45725" marB="45725" anchor="ctr"/>
                </a:tc>
                <a:tc>
                  <a:txBody>
                    <a:bodyPr/>
                    <a:lstStyle/>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SOIRÉE</a:t>
                      </a:r>
                      <a:endParaRPr sz="1100" kern="1200" dirty="0">
                        <a:solidFill>
                          <a:schemeClr val="bg1"/>
                        </a:solidFill>
                        <a:latin typeface="Montserrat"/>
                        <a:ea typeface="+mn-ea"/>
                        <a:cs typeface="+mn-cs"/>
                      </a:endParaRPr>
                    </a:p>
                    <a:p>
                      <a:pPr marL="0" marR="0" lvl="0" indent="0" algn="ctr" defTabSz="457200" rtl="0" eaLnBrk="1" latinLnBrk="0" hangingPunct="1">
                        <a:spcBef>
                          <a:spcPts val="0"/>
                        </a:spcBef>
                        <a:spcAft>
                          <a:spcPts val="0"/>
                        </a:spcAft>
                        <a:buNone/>
                      </a:pPr>
                      <a:r>
                        <a:rPr lang="fr-FR" sz="1100" kern="1200" dirty="0">
                          <a:solidFill>
                            <a:schemeClr val="bg1"/>
                          </a:solidFill>
                          <a:latin typeface="Montserrat"/>
                          <a:ea typeface="+mn-ea"/>
                          <a:cs typeface="+mn-cs"/>
                        </a:rPr>
                        <a:t>18h30-Minuit</a:t>
                      </a:r>
                      <a:endParaRPr sz="1100" kern="1200" dirty="0">
                        <a:solidFill>
                          <a:schemeClr val="bg1"/>
                        </a:solidFill>
                        <a:latin typeface="Montserrat"/>
                        <a:ea typeface="+mn-ea"/>
                        <a:cs typeface="+mn-cs"/>
                      </a:endParaRPr>
                    </a:p>
                  </a:txBody>
                  <a:tcPr marL="91450" marR="91450" marT="45725" marB="45725" anchor="ctr"/>
                </a:tc>
                <a:extLst>
                  <a:ext uri="{0D108BD9-81ED-4DB2-BD59-A6C34878D82A}">
                    <a16:rowId xmlns:a16="http://schemas.microsoft.com/office/drawing/2014/main" val="10000"/>
                  </a:ext>
                </a:extLst>
              </a:tr>
              <a:tr h="385088">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1,800€ HT</a:t>
                      </a:r>
                      <a:endParaRPr sz="1100" kern="1200" dirty="0">
                        <a:solidFill>
                          <a:schemeClr val="bg1"/>
                        </a:solidFill>
                        <a:latin typeface="Montserrat"/>
                        <a:ea typeface="+mn-ea"/>
                        <a:cs typeface="+mn-cs"/>
                      </a:endParaRPr>
                    </a:p>
                  </a:txBody>
                  <a:tcPr marL="91450" marR="91450" marT="45725" marB="45725"/>
                </a:tc>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2,800€ HT</a:t>
                      </a:r>
                      <a:endParaRPr sz="1100" kern="1200" dirty="0">
                        <a:solidFill>
                          <a:schemeClr val="bg1"/>
                        </a:solidFill>
                        <a:latin typeface="Montserrat"/>
                        <a:ea typeface="+mn-ea"/>
                        <a:cs typeface="+mn-cs"/>
                      </a:endParaRPr>
                    </a:p>
                  </a:txBody>
                  <a:tcPr marL="91450" marR="91450" marT="45725" marB="45725"/>
                </a:tc>
                <a:tc>
                  <a:txBody>
                    <a:bodyPr/>
                    <a:lstStyle/>
                    <a:p>
                      <a:pPr marL="0" marR="0" lvl="0" indent="0" algn="ctr" defTabSz="457200" rtl="0" eaLnBrk="1" latinLnBrk="0" hangingPunct="1">
                        <a:lnSpc>
                          <a:spcPct val="100000"/>
                        </a:lnSpc>
                        <a:spcBef>
                          <a:spcPts val="0"/>
                        </a:spcBef>
                        <a:spcAft>
                          <a:spcPts val="0"/>
                        </a:spcAft>
                        <a:buClr>
                          <a:schemeClr val="dk1"/>
                        </a:buClr>
                        <a:buSzPts val="1600"/>
                        <a:buFont typeface="Lato"/>
                        <a:buNone/>
                      </a:pPr>
                      <a:r>
                        <a:rPr lang="fr-FR" sz="1100" kern="1200" dirty="0">
                          <a:solidFill>
                            <a:schemeClr val="bg1"/>
                          </a:solidFill>
                          <a:latin typeface="Montserrat"/>
                          <a:ea typeface="+mn-ea"/>
                          <a:cs typeface="+mn-cs"/>
                        </a:rPr>
                        <a:t> 2,200€ HT </a:t>
                      </a:r>
                      <a:endParaRPr sz="1100" kern="1200" dirty="0">
                        <a:solidFill>
                          <a:schemeClr val="bg1"/>
                        </a:solidFill>
                        <a:latin typeface="Montserrat"/>
                        <a:ea typeface="+mn-ea"/>
                        <a:cs typeface="+mn-cs"/>
                      </a:endParaRPr>
                    </a:p>
                  </a:txBody>
                  <a:tcPr marL="91450" marR="91450" marT="45725" marB="45725"/>
                </a:tc>
                <a:extLst>
                  <a:ext uri="{0D108BD9-81ED-4DB2-BD59-A6C34878D82A}">
                    <a16:rowId xmlns:a16="http://schemas.microsoft.com/office/drawing/2014/main" val="10001"/>
                  </a:ext>
                </a:extLst>
              </a:tr>
            </a:tbl>
          </a:graphicData>
        </a:graphic>
      </p:graphicFrame>
      <p:pic>
        <p:nvPicPr>
          <p:cNvPr id="13" name="Image 12" descr="Une image contenant portable, ordinateur, noir&#10;&#10;Description générée automatiquement">
            <a:extLst>
              <a:ext uri="{FF2B5EF4-FFF2-40B4-BE49-F238E27FC236}">
                <a16:creationId xmlns:a16="http://schemas.microsoft.com/office/drawing/2014/main" id="{EA9DE268-6E0D-0A48-A02A-379F78B9D0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72800" y="6172200"/>
            <a:ext cx="1077960" cy="599540"/>
          </a:xfrm>
          <a:prstGeom prst="rect">
            <a:avLst/>
          </a:prstGeom>
        </p:spPr>
      </p:pic>
      <p:sp>
        <p:nvSpPr>
          <p:cNvPr id="14" name="Rectangle 13" title="Side bar">
            <a:extLst>
              <a:ext uri="{FF2B5EF4-FFF2-40B4-BE49-F238E27FC236}">
                <a16:creationId xmlns:a16="http://schemas.microsoft.com/office/drawing/2014/main" id="{45F8C6CE-685C-E54B-AA43-2EBB393527FA}"/>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Espace réservé pour une image  8" descr="Une image contenant personne, gens, sombre, bâtiment&#10;&#10;Description générée automatiquement">
            <a:extLst>
              <a:ext uri="{FF2B5EF4-FFF2-40B4-BE49-F238E27FC236}">
                <a16:creationId xmlns:a16="http://schemas.microsoft.com/office/drawing/2014/main" id="{B0E5288B-F0E2-F645-BF57-B70F48F3C85B}"/>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pic>
        <p:nvPicPr>
          <p:cNvPr id="4" name="Espace réservé pour une image  3">
            <a:extLst>
              <a:ext uri="{FF2B5EF4-FFF2-40B4-BE49-F238E27FC236}">
                <a16:creationId xmlns:a16="http://schemas.microsoft.com/office/drawing/2014/main" id="{FCC5213B-3B6C-3D41-987F-D3F5389D26E6}"/>
              </a:ext>
            </a:extLst>
          </p:cNvPr>
          <p:cNvPicPr>
            <a:picLocks noGrp="1" noChangeAspect="1"/>
          </p:cNvPicPr>
          <p:nvPr>
            <p:ph type="pic" idx="3"/>
          </p:nvPr>
        </p:nvPicPr>
        <p:blipFill>
          <a:blip r:embed="rId4" cstate="print">
            <a:extLst>
              <a:ext uri="{28A0092B-C50C-407E-A947-70E740481C1C}">
                <a14:useLocalDpi xmlns:a14="http://schemas.microsoft.com/office/drawing/2010/main"/>
              </a:ext>
            </a:extLst>
          </a:blip>
          <a:srcRect/>
          <a:stretch>
            <a:fillRect/>
          </a:stretch>
        </p:blipFill>
        <p:spPr/>
      </p:pic>
      <p:pic>
        <p:nvPicPr>
          <p:cNvPr id="8" name="Espace réservé pour une image  7">
            <a:extLst>
              <a:ext uri="{FF2B5EF4-FFF2-40B4-BE49-F238E27FC236}">
                <a16:creationId xmlns:a16="http://schemas.microsoft.com/office/drawing/2014/main" id="{3E0007A5-C2AC-3241-8EA6-251DA83C903A}"/>
              </a:ext>
            </a:extLst>
          </p:cNvPr>
          <p:cNvPicPr>
            <a:picLocks noGrp="1" noChangeAspect="1"/>
          </p:cNvPicPr>
          <p:nvPr>
            <p:ph type="pic" idx="4"/>
          </p:nvPr>
        </p:nvPicPr>
        <p:blipFill rotWithShape="1">
          <a:blip r:embed="rId5" cstate="print">
            <a:extLst>
              <a:ext uri="{28A0092B-C50C-407E-A947-70E740481C1C}">
                <a14:useLocalDpi xmlns:a14="http://schemas.microsoft.com/office/drawing/2010/main"/>
              </a:ext>
            </a:extLst>
          </a:blip>
          <a:srcRect b="-885"/>
          <a:stretch/>
        </p:blipFill>
        <p:spPr>
          <a:xfrm>
            <a:off x="9142477" y="2924907"/>
            <a:ext cx="2133599" cy="2672860"/>
          </a:xfrm>
        </p:spPr>
      </p:pic>
      <p:sp>
        <p:nvSpPr>
          <p:cNvPr id="15" name="ZoneTexte 14">
            <a:extLst>
              <a:ext uri="{FF2B5EF4-FFF2-40B4-BE49-F238E27FC236}">
                <a16:creationId xmlns:a16="http://schemas.microsoft.com/office/drawing/2014/main" id="{C2EEE6BC-29BB-9040-BAD5-1F3AD78AC907}"/>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23</a:t>
            </a:r>
          </a:p>
        </p:txBody>
      </p:sp>
    </p:spTree>
    <p:extLst>
      <p:ext uri="{BB962C8B-B14F-4D97-AF65-F5344CB8AC3E}">
        <p14:creationId xmlns:p14="http://schemas.microsoft.com/office/powerpoint/2010/main" val="3790449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706695" y="1484229"/>
            <a:ext cx="4521798" cy="998631"/>
          </a:xfrm>
        </p:spPr>
        <p:txBody>
          <a:bodyPr>
            <a:normAutofit fontScale="90000"/>
          </a:bodyPr>
          <a:lstStyle/>
          <a:p>
            <a:pPr algn="ctr"/>
            <a:r>
              <a:rPr lang="fr-FR" dirty="0"/>
              <a:t>LES EXTÉRIEURS</a:t>
            </a:r>
            <a:br>
              <a:rPr lang="fr-FR" dirty="0"/>
            </a:b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1011084" y="2482860"/>
            <a:ext cx="3843793" cy="2215991"/>
          </a:xfrm>
          <a:prstGeom prst="rect">
            <a:avLst/>
          </a:prstGeom>
          <a:noFill/>
        </p:spPr>
        <p:txBody>
          <a:bodyPr wrap="square" rtlCol="0">
            <a:spAutoFit/>
          </a:bodyPr>
          <a:lstStyle/>
          <a:p>
            <a:pPr algn="just"/>
            <a:r>
              <a:rPr lang="fr-FR" sz="1400" dirty="0">
                <a:latin typeface="Montserrat"/>
                <a:sym typeface="Montserrat"/>
              </a:rPr>
              <a:t>Il est possible de louer les extérieurs du manoir pour des repas, team building d’entreprise. </a:t>
            </a:r>
          </a:p>
          <a:p>
            <a:pPr algn="just"/>
            <a:endParaRPr lang="fr-FR" sz="1400" dirty="0">
              <a:solidFill>
                <a:schemeClr val="dk1"/>
              </a:solidFill>
              <a:latin typeface="Montserrat"/>
              <a:sym typeface="Montserrat"/>
            </a:endParaRPr>
          </a:p>
          <a:p>
            <a:pPr algn="just"/>
            <a:r>
              <a:rPr lang="fr-FR" sz="1400" dirty="0">
                <a:solidFill>
                  <a:schemeClr val="dk1"/>
                </a:solidFill>
                <a:latin typeface="Montserrat"/>
                <a:sym typeface="Montserrat"/>
              </a:rPr>
              <a:t>Les extérieurs comprennent l’étang </a:t>
            </a:r>
          </a:p>
          <a:p>
            <a:r>
              <a:rPr lang="fr-FR" sz="1400" dirty="0">
                <a:solidFill>
                  <a:schemeClr val="dk1"/>
                </a:solidFill>
                <a:latin typeface="Montserrat"/>
                <a:sym typeface="Montserrat"/>
              </a:rPr>
              <a:t>et ses alentours.</a:t>
            </a:r>
            <a:br>
              <a:rPr lang="fr-FR" sz="2000" dirty="0">
                <a:solidFill>
                  <a:schemeClr val="dk1"/>
                </a:solidFill>
                <a:latin typeface="Montserrat"/>
                <a:sym typeface="Montserrat"/>
              </a:rPr>
            </a:br>
            <a:endParaRPr lang="fr-FR" sz="2000" dirty="0">
              <a:solidFill>
                <a:schemeClr val="dk1"/>
              </a:solidFill>
              <a:latin typeface="Montserrat"/>
              <a:sym typeface="Montserrat"/>
            </a:endParaRPr>
          </a:p>
          <a:p>
            <a:r>
              <a:rPr lang="fr-FR" sz="1400" dirty="0">
                <a:solidFill>
                  <a:schemeClr val="dk1"/>
                </a:solidFill>
                <a:latin typeface="Montserrat"/>
                <a:sym typeface="Montserrat"/>
              </a:rPr>
              <a:t>Le tarif est de 120€/heure</a:t>
            </a:r>
            <a:br>
              <a:rPr lang="fr-FR" sz="2000" dirty="0">
                <a:solidFill>
                  <a:schemeClr val="dk1"/>
                </a:solidFill>
                <a:latin typeface="Montserrat"/>
                <a:sym typeface="Montserrat"/>
              </a:rPr>
            </a:br>
            <a:endParaRPr lang="fr-FR" sz="2000" dirty="0">
              <a:solidFill>
                <a:schemeClr val="dk1"/>
              </a:solidFill>
              <a:latin typeface="Montserrat"/>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712718" y="2265618"/>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22" name="Rectangle 21" title="Side bar">
            <a:extLst>
              <a:ext uri="{FF2B5EF4-FFF2-40B4-BE49-F238E27FC236}">
                <a16:creationId xmlns:a16="http://schemas.microsoft.com/office/drawing/2014/main" id="{7738087A-662D-1D4B-ADB0-7C5506135CAD}"/>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Espace réservé pour une image  8" descr="Une image contenant herbe, extérieur, champ, vert&#10;&#10;Description générée automatiquement">
            <a:extLst>
              <a:ext uri="{FF2B5EF4-FFF2-40B4-BE49-F238E27FC236}">
                <a16:creationId xmlns:a16="http://schemas.microsoft.com/office/drawing/2014/main" id="{BAC12908-EB87-A344-A2F2-D447DA46EBB3}"/>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pic>
        <p:nvPicPr>
          <p:cNvPr id="12" name="Espace réservé pour une image  11" descr="Une image contenant extérieur, herbe, banc, assis&#10;&#10;Description générée automatiquement">
            <a:extLst>
              <a:ext uri="{FF2B5EF4-FFF2-40B4-BE49-F238E27FC236}">
                <a16:creationId xmlns:a16="http://schemas.microsoft.com/office/drawing/2014/main" id="{BD699D1C-287E-D141-B8DA-85341C244729}"/>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rot="5400000">
            <a:off x="8872538" y="269875"/>
            <a:ext cx="2673350" cy="2133600"/>
          </a:xfrm>
        </p:spPr>
      </p:pic>
      <p:pic>
        <p:nvPicPr>
          <p:cNvPr id="23" name="Espace réservé pour une image  22" descr="Une image contenant extérieur, herbe, route, bâtiment&#10;&#10;Description générée automatiquement">
            <a:extLst>
              <a:ext uri="{FF2B5EF4-FFF2-40B4-BE49-F238E27FC236}">
                <a16:creationId xmlns:a16="http://schemas.microsoft.com/office/drawing/2014/main" id="{0ED56B5A-7139-C244-B5A5-04436C891DA7}"/>
              </a:ext>
            </a:extLst>
          </p:cNvPr>
          <p:cNvPicPr>
            <a:picLocks noGrp="1" noChangeAspect="1"/>
          </p:cNvPicPr>
          <p:nvPr>
            <p:ph type="pic" idx="4"/>
          </p:nvPr>
        </p:nvPicPr>
        <p:blipFill>
          <a:blip r:embed="rId4" cstate="screen">
            <a:extLst>
              <a:ext uri="{28A0092B-C50C-407E-A947-70E740481C1C}">
                <a14:useLocalDpi xmlns:a14="http://schemas.microsoft.com/office/drawing/2010/main"/>
              </a:ext>
            </a:extLst>
          </a:blip>
          <a:srcRect/>
          <a:stretch>
            <a:fillRect/>
          </a:stretch>
        </p:blipFill>
        <p:spPr/>
      </p:pic>
      <p:sp>
        <p:nvSpPr>
          <p:cNvPr id="10" name="ZoneTexte 9">
            <a:extLst>
              <a:ext uri="{FF2B5EF4-FFF2-40B4-BE49-F238E27FC236}">
                <a16:creationId xmlns:a16="http://schemas.microsoft.com/office/drawing/2014/main" id="{079CF0B6-68E3-FB42-85F7-B7EA5856D2D2}"/>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24</a:t>
            </a:r>
          </a:p>
        </p:txBody>
      </p:sp>
    </p:spTree>
    <p:extLst>
      <p:ext uri="{BB962C8B-B14F-4D97-AF65-F5344CB8AC3E}">
        <p14:creationId xmlns:p14="http://schemas.microsoft.com/office/powerpoint/2010/main" val="354248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473632" y="325244"/>
            <a:ext cx="4284662" cy="998631"/>
          </a:xfrm>
        </p:spPr>
        <p:txBody>
          <a:bodyPr>
            <a:normAutofit fontScale="90000"/>
          </a:bodyPr>
          <a:lstStyle/>
          <a:p>
            <a:pPr algn="ctr"/>
            <a:r>
              <a:rPr lang="fr-FR" dirty="0"/>
              <a:t>LES EXTÉRIEURS</a:t>
            </a:r>
            <a:br>
              <a:rPr lang="fr-FR" dirty="0"/>
            </a:br>
            <a:br>
              <a:rPr lang="fr-FR" dirty="0"/>
            </a:br>
            <a:endParaRPr lang="fr-FR" dirty="0"/>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259955" y="876301"/>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4" name="Image 3" descr="Une image contenant herbe, extérieur, plante, arbre&#10;&#10;Description générée automatiquement">
            <a:extLst>
              <a:ext uri="{FF2B5EF4-FFF2-40B4-BE49-F238E27FC236}">
                <a16:creationId xmlns:a16="http://schemas.microsoft.com/office/drawing/2014/main" id="{088B36F9-B25E-4647-A7B0-F8EAD51D87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8917" y="1881188"/>
            <a:ext cx="1897947" cy="2530596"/>
          </a:xfrm>
          <a:prstGeom prst="rect">
            <a:avLst/>
          </a:prstGeom>
        </p:spPr>
      </p:pic>
      <p:pic>
        <p:nvPicPr>
          <p:cNvPr id="6" name="Image 5" descr="Une image contenant extérieur, herbe, arbre, parc&#10;&#10;Description générée automatiquement">
            <a:extLst>
              <a:ext uri="{FF2B5EF4-FFF2-40B4-BE49-F238E27FC236}">
                <a16:creationId xmlns:a16="http://schemas.microsoft.com/office/drawing/2014/main" id="{798D4720-4DA1-D64A-80B1-DC3D3B5D07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405" y="411981"/>
            <a:ext cx="3028950" cy="4038600"/>
          </a:xfrm>
          <a:prstGeom prst="rect">
            <a:avLst/>
          </a:prstGeom>
        </p:spPr>
      </p:pic>
      <p:pic>
        <p:nvPicPr>
          <p:cNvPr id="9" name="Image 8" descr="Une image contenant herbe, extérieur, banc, parc&#10;&#10;Description générée automatiquement">
            <a:extLst>
              <a:ext uri="{FF2B5EF4-FFF2-40B4-BE49-F238E27FC236}">
                <a16:creationId xmlns:a16="http://schemas.microsoft.com/office/drawing/2014/main" id="{BFF37C57-1B11-8345-93A9-15E0A5B92D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108" y="4556605"/>
            <a:ext cx="3028950" cy="2271713"/>
          </a:xfrm>
          <a:prstGeom prst="rect">
            <a:avLst/>
          </a:prstGeom>
        </p:spPr>
      </p:pic>
      <p:pic>
        <p:nvPicPr>
          <p:cNvPr id="15" name="Image 14" descr="Une image contenant extérieur, herbe, eau, lac&#10;&#10;Description générée automatiquement">
            <a:extLst>
              <a:ext uri="{FF2B5EF4-FFF2-40B4-BE49-F238E27FC236}">
                <a16:creationId xmlns:a16="http://schemas.microsoft.com/office/drawing/2014/main" id="{F5B4050A-03A2-CF48-815B-115239D043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285" y="1496093"/>
            <a:ext cx="3939316" cy="2954487"/>
          </a:xfrm>
          <a:prstGeom prst="rect">
            <a:avLst/>
          </a:prstGeom>
        </p:spPr>
      </p:pic>
      <p:pic>
        <p:nvPicPr>
          <p:cNvPr id="17" name="Image 16" descr="Une image contenant herbe, extérieur, champ, vert&#10;&#10;Description générée automatiquement">
            <a:extLst>
              <a:ext uri="{FF2B5EF4-FFF2-40B4-BE49-F238E27FC236}">
                <a16:creationId xmlns:a16="http://schemas.microsoft.com/office/drawing/2014/main" id="{0C20E014-1545-A84A-A68E-959504B3CA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632" y="4622798"/>
            <a:ext cx="5529883" cy="2235200"/>
          </a:xfrm>
          <a:prstGeom prst="rect">
            <a:avLst/>
          </a:prstGeom>
        </p:spPr>
      </p:pic>
      <p:pic>
        <p:nvPicPr>
          <p:cNvPr id="21" name="Image 20" descr="Une image contenant herbe, extérieur, eau, rivière&#10;&#10;Description générée automatiquement">
            <a:extLst>
              <a:ext uri="{FF2B5EF4-FFF2-40B4-BE49-F238E27FC236}">
                <a16:creationId xmlns:a16="http://schemas.microsoft.com/office/drawing/2014/main" id="{E2378395-88AB-D545-8DD4-1FA3441D5E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0858" y="0"/>
            <a:ext cx="4431141" cy="1775164"/>
          </a:xfrm>
          <a:prstGeom prst="rect">
            <a:avLst/>
          </a:prstGeom>
        </p:spPr>
      </p:pic>
      <p:pic>
        <p:nvPicPr>
          <p:cNvPr id="22" name="Espace réservé pour une image  7" descr="Une image contenant herbe, extérieur, arbre, plante&#10;&#10;Description générée automatiquement">
            <a:extLst>
              <a:ext uri="{FF2B5EF4-FFF2-40B4-BE49-F238E27FC236}">
                <a16:creationId xmlns:a16="http://schemas.microsoft.com/office/drawing/2014/main" id="{6ED0A1F6-69DA-DD48-BAD5-D85E349CE0D2}"/>
              </a:ext>
            </a:extLst>
          </p:cNvPr>
          <p:cNvPicPr>
            <a:picLocks noGrp="1" noChangeAspect="1"/>
          </p:cNvPicPr>
          <p:nvPr>
            <p:ph type="pic" idx="2"/>
          </p:nvPr>
        </p:nvPicPr>
        <p:blipFill>
          <a:blip r:embed="rId8" cstate="screen">
            <a:extLst>
              <a:ext uri="{28A0092B-C50C-407E-A947-70E740481C1C}">
                <a14:useLocalDpi xmlns:a14="http://schemas.microsoft.com/office/drawing/2010/main"/>
              </a:ext>
            </a:extLst>
          </a:blip>
          <a:srcRect/>
          <a:stretch>
            <a:fillRect/>
          </a:stretch>
        </p:blipFill>
        <p:spPr>
          <a:xfrm>
            <a:off x="9915651" y="1881188"/>
            <a:ext cx="2179472" cy="3225908"/>
          </a:xfrm>
        </p:spPr>
      </p:pic>
    </p:spTree>
    <p:extLst>
      <p:ext uri="{BB962C8B-B14F-4D97-AF65-F5344CB8AC3E}">
        <p14:creationId xmlns:p14="http://schemas.microsoft.com/office/powerpoint/2010/main" val="1688997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g895fcf4734_0_1"/>
          <p:cNvSpPr/>
          <p:nvPr/>
        </p:nvSpPr>
        <p:spPr>
          <a:xfrm>
            <a:off x="0" y="4572457"/>
            <a:ext cx="12192000" cy="22854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ato"/>
              <a:buNone/>
            </a:pPr>
            <a:endParaRPr sz="1800" b="0" i="0" u="none" strike="noStrike" cap="none" dirty="0">
              <a:solidFill>
                <a:srgbClr val="FFFFFF"/>
              </a:solidFill>
              <a:latin typeface="Twentieth Century"/>
              <a:ea typeface="Twentieth Century"/>
              <a:cs typeface="Twentieth Century"/>
              <a:sym typeface="Twentieth Century"/>
            </a:endParaRPr>
          </a:p>
        </p:txBody>
      </p:sp>
      <p:sp>
        <p:nvSpPr>
          <p:cNvPr id="461" name="Google Shape;461;g895fcf4734_0_1"/>
          <p:cNvSpPr txBox="1">
            <a:spLocks noGrp="1"/>
          </p:cNvSpPr>
          <p:nvPr>
            <p:ph type="title"/>
          </p:nvPr>
        </p:nvSpPr>
        <p:spPr>
          <a:xfrm>
            <a:off x="10" y="5469799"/>
            <a:ext cx="12191989" cy="126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Montserrat"/>
              <a:buNone/>
            </a:pPr>
            <a:r>
              <a:rPr lang="fr-FR" sz="3000" dirty="0">
                <a:solidFill>
                  <a:schemeClr val="tx1"/>
                </a:solidFill>
              </a:rPr>
              <a:t>LES INTERVENANTS</a:t>
            </a:r>
            <a:endParaRPr sz="3000" dirty="0">
              <a:solidFill>
                <a:schemeClr val="tx1"/>
              </a:solidFill>
            </a:endParaRPr>
          </a:p>
        </p:txBody>
      </p:sp>
      <p:sp>
        <p:nvSpPr>
          <p:cNvPr id="6" name="ZoneTexte 5">
            <a:extLst>
              <a:ext uri="{FF2B5EF4-FFF2-40B4-BE49-F238E27FC236}">
                <a16:creationId xmlns:a16="http://schemas.microsoft.com/office/drawing/2014/main" id="{B2F15DDC-AE74-8B4D-8C81-C4FD2B590C22}"/>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26</a:t>
            </a:r>
          </a:p>
        </p:txBody>
      </p:sp>
      <p:pic>
        <p:nvPicPr>
          <p:cNvPr id="3" name="Image 2">
            <a:extLst>
              <a:ext uri="{FF2B5EF4-FFF2-40B4-BE49-F238E27FC236}">
                <a16:creationId xmlns:a16="http://schemas.microsoft.com/office/drawing/2014/main" id="{FE1C53CD-A1FE-D843-8C4C-76B75AEA98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420130"/>
            <a:ext cx="9144000" cy="5295027"/>
          </a:xfrm>
          <a:prstGeom prst="rect">
            <a:avLst/>
          </a:prstGeom>
        </p:spPr>
      </p:pic>
    </p:spTree>
    <p:extLst>
      <p:ext uri="{BB962C8B-B14F-4D97-AF65-F5344CB8AC3E}">
        <p14:creationId xmlns:p14="http://schemas.microsoft.com/office/powerpoint/2010/main" val="1516592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706695" y="1490232"/>
            <a:ext cx="4521797" cy="1060427"/>
          </a:xfrm>
        </p:spPr>
        <p:txBody>
          <a:bodyPr>
            <a:normAutofit fontScale="90000"/>
          </a:bodyPr>
          <a:lstStyle/>
          <a:p>
            <a:pPr algn="ctr"/>
            <a:r>
              <a:rPr lang="fr-FR" dirty="0"/>
              <a:t>LES INTERVENANTS</a:t>
            </a:r>
            <a:br>
              <a:rPr lang="fr-FR" dirty="0"/>
            </a:br>
            <a:br>
              <a:rPr lang="fr-FR" dirty="0"/>
            </a:br>
            <a:endParaRPr lang="fr-FR" dirty="0"/>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702168" y="2723574"/>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9" name="Rectangle 8" title="Side bar">
            <a:extLst>
              <a:ext uri="{FF2B5EF4-FFF2-40B4-BE49-F238E27FC236}">
                <a16:creationId xmlns:a16="http://schemas.microsoft.com/office/drawing/2014/main" id="{B2B120E5-177E-4F4E-A894-108E092FF3F1}"/>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05CDD6A-65D5-FF4E-A0CC-3F11949667D7}"/>
              </a:ext>
            </a:extLst>
          </p:cNvPr>
          <p:cNvSpPr/>
          <p:nvPr/>
        </p:nvSpPr>
        <p:spPr>
          <a:xfrm>
            <a:off x="1033504" y="2852897"/>
            <a:ext cx="3821437" cy="2031325"/>
          </a:xfrm>
          <a:prstGeom prst="rect">
            <a:avLst/>
          </a:prstGeom>
        </p:spPr>
        <p:txBody>
          <a:bodyPr wrap="square">
            <a:spAutoFit/>
          </a:bodyPr>
          <a:lstStyle/>
          <a:p>
            <a:pPr algn="just"/>
            <a:r>
              <a:rPr lang="fr-FR" sz="1400" dirty="0">
                <a:latin typeface="Montserrat"/>
                <a:sym typeface="Lato"/>
              </a:rPr>
              <a:t>Nous vous proposons des rencontres avec des artisans/professionnels de la région  chacun passionnés par leur métier et qui seront vous transmettre leur attachement pour la </a:t>
            </a:r>
            <a:r>
              <a:rPr lang="fr-FR" sz="1400" dirty="0" err="1">
                <a:latin typeface="Montserrat"/>
                <a:sym typeface="Lato"/>
              </a:rPr>
              <a:t>sologne</a:t>
            </a:r>
            <a:r>
              <a:rPr lang="fr-FR" sz="1400" dirty="0">
                <a:latin typeface="Montserrat"/>
                <a:sym typeface="Lato"/>
              </a:rPr>
              <a:t>.</a:t>
            </a:r>
          </a:p>
          <a:p>
            <a:pPr algn="just"/>
            <a:endParaRPr lang="fr-FR" sz="1400" dirty="0">
              <a:latin typeface="Montserrat"/>
              <a:sym typeface="Lato"/>
            </a:endParaRPr>
          </a:p>
          <a:p>
            <a:pPr algn="just"/>
            <a:r>
              <a:rPr lang="fr-FR" sz="1400" dirty="0">
                <a:latin typeface="Montserrat"/>
                <a:sym typeface="Lato"/>
              </a:rPr>
              <a:t>Chaque activité est imaginée en relation avec l’objectif de votre séminaire et peut être adapté à chacun. </a:t>
            </a:r>
          </a:p>
        </p:txBody>
      </p:sp>
      <p:sp>
        <p:nvSpPr>
          <p:cNvPr id="2" name="Rectangle 1">
            <a:extLst>
              <a:ext uri="{FF2B5EF4-FFF2-40B4-BE49-F238E27FC236}">
                <a16:creationId xmlns:a16="http://schemas.microsoft.com/office/drawing/2014/main" id="{9815EF04-56A8-B542-9BD4-8CB1B1E27DA4}"/>
              </a:ext>
            </a:extLst>
          </p:cNvPr>
          <p:cNvSpPr/>
          <p:nvPr/>
        </p:nvSpPr>
        <p:spPr>
          <a:xfrm>
            <a:off x="5974813" y="3244334"/>
            <a:ext cx="242374" cy="369332"/>
          </a:xfrm>
          <a:prstGeom prst="rect">
            <a:avLst/>
          </a:prstGeom>
        </p:spPr>
        <p:txBody>
          <a:bodyPr wrap="none">
            <a:spAutoFit/>
          </a:bodyPr>
          <a:lstStyle/>
          <a:p>
            <a:r>
              <a:rPr lang="fr-FR" dirty="0"/>
              <a:t> </a:t>
            </a:r>
          </a:p>
        </p:txBody>
      </p:sp>
      <p:sp>
        <p:nvSpPr>
          <p:cNvPr id="11" name="ZoneTexte 10">
            <a:extLst>
              <a:ext uri="{FF2B5EF4-FFF2-40B4-BE49-F238E27FC236}">
                <a16:creationId xmlns:a16="http://schemas.microsoft.com/office/drawing/2014/main" id="{3E6D85C3-B6C3-294E-A015-C0D8889457F4}"/>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27</a:t>
            </a:r>
          </a:p>
        </p:txBody>
      </p:sp>
      <p:pic>
        <p:nvPicPr>
          <p:cNvPr id="10" name="Espace réservé pour une image  9" descr="Une image contenant vin, table, intérieur, assis&#10;&#10;Description générée automatiquement">
            <a:extLst>
              <a:ext uri="{FF2B5EF4-FFF2-40B4-BE49-F238E27FC236}">
                <a16:creationId xmlns:a16="http://schemas.microsoft.com/office/drawing/2014/main" id="{8ADF8427-D4C5-0D44-8F9F-CDDDD99F2F56}"/>
              </a:ext>
            </a:extLst>
          </p:cNvPr>
          <p:cNvPicPr>
            <a:picLocks noGrp="1" noChangeAspect="1"/>
          </p:cNvPicPr>
          <p:nvPr>
            <p:ph type="pic" idx="4"/>
          </p:nvPr>
        </p:nvPicPr>
        <p:blipFill>
          <a:blip r:embed="rId2" cstate="print">
            <a:extLst>
              <a:ext uri="{28A0092B-C50C-407E-A947-70E740481C1C}">
                <a14:useLocalDpi xmlns:a14="http://schemas.microsoft.com/office/drawing/2010/main"/>
              </a:ext>
            </a:extLst>
          </a:blip>
          <a:srcRect/>
          <a:stretch>
            <a:fillRect/>
          </a:stretch>
        </p:blipFill>
        <p:spPr/>
      </p:pic>
      <p:pic>
        <p:nvPicPr>
          <p:cNvPr id="4" name="Espace réservé pour une image  3">
            <a:extLst>
              <a:ext uri="{FF2B5EF4-FFF2-40B4-BE49-F238E27FC236}">
                <a16:creationId xmlns:a16="http://schemas.microsoft.com/office/drawing/2014/main" id="{40E6EF1E-BCCF-9B48-8AF4-8719E6A28A10}"/>
              </a:ext>
            </a:extLst>
          </p:cNvPr>
          <p:cNvPicPr>
            <a:picLocks noGrp="1" noChangeAspect="1"/>
          </p:cNvPicPr>
          <p:nvPr>
            <p:ph type="pic" idx="2"/>
          </p:nvPr>
        </p:nvPicPr>
        <p:blipFill rotWithShape="1">
          <a:blip r:embed="rId3" cstate="print">
            <a:extLst>
              <a:ext uri="{28A0092B-C50C-407E-A947-70E740481C1C}">
                <a14:useLocalDpi xmlns:a14="http://schemas.microsoft.com/office/drawing/2010/main"/>
              </a:ext>
            </a:extLst>
          </a:blip>
          <a:srcRect/>
          <a:stretch/>
        </p:blipFill>
        <p:spPr>
          <a:xfrm>
            <a:off x="5228493" y="1617785"/>
            <a:ext cx="3540368" cy="5240215"/>
          </a:xfrm>
          <a:prstGeom prst="rect">
            <a:avLst/>
          </a:prstGeom>
        </p:spPr>
      </p:pic>
      <p:pic>
        <p:nvPicPr>
          <p:cNvPr id="13" name="Espace réservé pour une image  3" descr="Une image contenant fenêtre, bâtiment, assis, homme&#10;&#10;Description générée automatiquement">
            <a:extLst>
              <a:ext uri="{FF2B5EF4-FFF2-40B4-BE49-F238E27FC236}">
                <a16:creationId xmlns:a16="http://schemas.microsoft.com/office/drawing/2014/main" id="{B7158FE4-64E9-E54E-93ED-925A3C536624}"/>
              </a:ext>
            </a:extLst>
          </p:cNvPr>
          <p:cNvPicPr>
            <a:picLocks noGrp="1" noChangeAspect="1"/>
          </p:cNvPicPr>
          <p:nvPr>
            <p:ph type="pic" idx="3"/>
          </p:nvPr>
        </p:nvPicPr>
        <p:blipFill rotWithShape="1">
          <a:blip r:embed="rId4"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95824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71475" y="973732"/>
            <a:ext cx="4464050" cy="499316"/>
          </a:xfrm>
        </p:spPr>
        <p:txBody>
          <a:bodyPr>
            <a:noAutofit/>
          </a:bodyPr>
          <a:lstStyle/>
          <a:p>
            <a:pPr algn="ctr"/>
            <a:r>
              <a:rPr lang="fr-FR" sz="3300" dirty="0"/>
              <a:t>VIGNERON</a:t>
            </a:r>
          </a:p>
        </p:txBody>
      </p:sp>
      <p:sp>
        <p:nvSpPr>
          <p:cNvPr id="6" name="ZoneTexte 5">
            <a:extLst>
              <a:ext uri="{FF2B5EF4-FFF2-40B4-BE49-F238E27FC236}">
                <a16:creationId xmlns:a16="http://schemas.microsoft.com/office/drawing/2014/main" id="{CDBF10C6-7E12-C54D-BA34-6FAF18405C25}"/>
              </a:ext>
            </a:extLst>
          </p:cNvPr>
          <p:cNvSpPr txBox="1"/>
          <p:nvPr/>
        </p:nvSpPr>
        <p:spPr>
          <a:xfrm>
            <a:off x="282575" y="1821846"/>
            <a:ext cx="4552950" cy="4401205"/>
          </a:xfrm>
          <a:prstGeom prst="rect">
            <a:avLst/>
          </a:prstGeom>
          <a:noFill/>
        </p:spPr>
        <p:txBody>
          <a:bodyPr wrap="square" rtlCol="0">
            <a:spAutoFit/>
          </a:bodyPr>
          <a:lstStyle/>
          <a:p>
            <a:pPr algn="just"/>
            <a:r>
              <a:rPr lang="fr-FR" sz="1400" dirty="0">
                <a:latin typeface="Roboto" panose="02000000000000000000" pitchFamily="2" charset="0"/>
                <a:ea typeface="Roboto" panose="02000000000000000000" pitchFamily="2" charset="0"/>
                <a:sym typeface="Lato"/>
              </a:rPr>
              <a:t>Partez à</a:t>
            </a:r>
            <a:r>
              <a:rPr lang="fr-FR" sz="1400" dirty="0">
                <a:latin typeface="Roboto" panose="02000000000000000000" pitchFamily="2" charset="0"/>
                <a:ea typeface="Roboto" panose="02000000000000000000" pitchFamily="2" charset="0"/>
              </a:rPr>
              <a:t> la découverte des vins de la région avec un vigneron qui viendra vous faire partager sa passion du vignoble et de sa démarche dans le vin biodynamique.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Portrait :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Enfant de la région, il évolue dans les vignobles depuis ses 18 ans et est actuellement vigneron. Depuis 2015, il cultive sa parcelle de vignes de chardonnay en </a:t>
            </a:r>
            <a:r>
              <a:rPr lang="fr-FR" sz="1400" dirty="0" err="1">
                <a:latin typeface="Roboto" panose="02000000000000000000" pitchFamily="2" charset="0"/>
                <a:ea typeface="Roboto" panose="02000000000000000000" pitchFamily="2" charset="0"/>
              </a:rPr>
              <a:t>biodynamie</a:t>
            </a:r>
            <a:r>
              <a:rPr lang="fr-FR" sz="1400" dirty="0">
                <a:latin typeface="Roboto" panose="02000000000000000000" pitchFamily="2" charset="0"/>
                <a:ea typeface="Roboto" panose="02000000000000000000" pitchFamily="2" charset="0"/>
              </a:rPr>
              <a:t> et produis un vin le plus naturel possible. Il est aussi le fondateur des cabas du 41, plateforme internet promouvant/commercialisant les producteurs de la région. </a:t>
            </a:r>
            <a:endParaRPr lang="fr-FR" sz="1400" dirty="0">
              <a:latin typeface="Roboto" panose="02000000000000000000" pitchFamily="2" charset="0"/>
              <a:ea typeface="Roboto" panose="02000000000000000000" pitchFamily="2" charset="0"/>
              <a:sym typeface="Lato"/>
            </a:endParaRP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2 formules possibles – 2h : </a:t>
            </a:r>
          </a:p>
          <a:p>
            <a:pPr algn="just"/>
            <a:endParaRPr lang="fr-FR" sz="1400" dirty="0">
              <a:latin typeface="Roboto" panose="02000000000000000000" pitchFamily="2" charset="0"/>
              <a:ea typeface="Roboto" panose="02000000000000000000" pitchFamily="2" charset="0"/>
            </a:endParaRPr>
          </a:p>
          <a:p>
            <a:pPr indent="-285750">
              <a:buFontTx/>
              <a:buChar char="-"/>
            </a:pPr>
            <a:r>
              <a:rPr lang="fr-FR" sz="1400" dirty="0">
                <a:latin typeface="Roboto" panose="02000000000000000000" pitchFamily="2" charset="0"/>
                <a:ea typeface="Roboto" panose="02000000000000000000" pitchFamily="2" charset="0"/>
              </a:rPr>
              <a:t>Association mets et vins</a:t>
            </a:r>
          </a:p>
          <a:p>
            <a:pPr indent="-285750">
              <a:buFontTx/>
              <a:buChar char="-"/>
            </a:pPr>
            <a:r>
              <a:rPr lang="fr-FR" sz="1400" dirty="0">
                <a:latin typeface="Roboto" panose="02000000000000000000" pitchFamily="2" charset="0"/>
                <a:ea typeface="Roboto" panose="02000000000000000000" pitchFamily="2" charset="0"/>
                <a:sym typeface="Montserrat"/>
              </a:rPr>
              <a:t>Découverte des vins de la région et de la démarche    de </a:t>
            </a:r>
            <a:r>
              <a:rPr lang="fr-FR" sz="1400" dirty="0" err="1">
                <a:latin typeface="Roboto" panose="02000000000000000000" pitchFamily="2" charset="0"/>
                <a:ea typeface="Roboto" panose="02000000000000000000" pitchFamily="2" charset="0"/>
                <a:sym typeface="Montserrat"/>
              </a:rPr>
              <a:t>biodynamie</a:t>
            </a:r>
            <a:r>
              <a:rPr lang="fr-FR" sz="1400" dirty="0">
                <a:latin typeface="Roboto" panose="02000000000000000000" pitchFamily="2" charset="0"/>
                <a:ea typeface="Roboto" panose="02000000000000000000" pitchFamily="2" charset="0"/>
                <a:sym typeface="Montserrat"/>
              </a:rPr>
              <a:t>. </a:t>
            </a:r>
            <a:br>
              <a:rPr lang="fr-FR" sz="1400" dirty="0">
                <a:latin typeface="Roboto" panose="02000000000000000000" pitchFamily="2" charset="0"/>
                <a:ea typeface="Roboto" panose="02000000000000000000" pitchFamily="2" charset="0"/>
                <a:sym typeface="Montserrat"/>
              </a:rPr>
            </a:br>
            <a:endParaRPr lang="fr-FR" sz="1400" dirty="0">
              <a:latin typeface="Roboto" panose="02000000000000000000" pitchFamily="2" charset="0"/>
              <a:ea typeface="Roboto" panose="02000000000000000000" pitchFamily="2" charset="0"/>
              <a:sym typeface="Montserrat"/>
            </a:endParaRPr>
          </a:p>
        </p:txBody>
      </p:sp>
      <p:cxnSp>
        <p:nvCxnSpPr>
          <p:cNvPr id="7" name="Google Shape;470;p2">
            <a:extLst>
              <a:ext uri="{FF2B5EF4-FFF2-40B4-BE49-F238E27FC236}">
                <a16:creationId xmlns:a16="http://schemas.microsoft.com/office/drawing/2014/main" id="{19FF6B63-ECB0-5343-8156-A2E6C39ED965}"/>
              </a:ext>
            </a:extLst>
          </p:cNvPr>
          <p:cNvCxnSpPr>
            <a:cxnSpLocks/>
          </p:cNvCxnSpPr>
          <p:nvPr/>
        </p:nvCxnSpPr>
        <p:spPr>
          <a:xfrm>
            <a:off x="2220132" y="1698626"/>
            <a:ext cx="479100" cy="0"/>
          </a:xfrm>
          <a:prstGeom prst="straightConnector1">
            <a:avLst/>
          </a:prstGeom>
          <a:noFill/>
          <a:ln w="28575" cap="flat" cmpd="sng">
            <a:solidFill>
              <a:schemeClr val="dk1"/>
            </a:solidFill>
            <a:prstDash val="solid"/>
            <a:miter lim="800000"/>
            <a:headEnd type="none" w="sm" len="sm"/>
            <a:tailEnd type="none" w="sm" len="sm"/>
          </a:ln>
        </p:spPr>
      </p:cxnSp>
      <p:pic>
        <p:nvPicPr>
          <p:cNvPr id="11" name="Espace réservé pour une image  10">
            <a:extLst>
              <a:ext uri="{FF2B5EF4-FFF2-40B4-BE49-F238E27FC236}">
                <a16:creationId xmlns:a16="http://schemas.microsoft.com/office/drawing/2014/main" id="{857F1E47-5780-C943-8C41-39D435DDBB56}"/>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12" name="Espace réservé pour une image  11">
            <a:extLst>
              <a:ext uri="{FF2B5EF4-FFF2-40B4-BE49-F238E27FC236}">
                <a16:creationId xmlns:a16="http://schemas.microsoft.com/office/drawing/2014/main" id="{BC255B6D-41C7-6A48-A54E-C2E57A612CB2}"/>
              </a:ext>
            </a:extLst>
          </p:cNvPr>
          <p:cNvPicPr>
            <a:picLocks noGrp="1" noChangeAspect="1"/>
          </p:cNvPicPr>
          <p:nvPr>
            <p:ph type="pic" idx="4"/>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13" name="Espace réservé pour une image  12">
            <a:extLst>
              <a:ext uri="{FF2B5EF4-FFF2-40B4-BE49-F238E27FC236}">
                <a16:creationId xmlns:a16="http://schemas.microsoft.com/office/drawing/2014/main" id="{C8D64B38-10D0-9242-97A4-20D2528ACD68}"/>
              </a:ext>
            </a:extLst>
          </p:cNvPr>
          <p:cNvPicPr>
            <a:picLocks noGrp="1" noChangeAspect="1"/>
          </p:cNvPicPr>
          <p:nvPr>
            <p:ph type="pic" idx="2"/>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sp>
        <p:nvSpPr>
          <p:cNvPr id="9" name="ZoneTexte 8">
            <a:extLst>
              <a:ext uri="{FF2B5EF4-FFF2-40B4-BE49-F238E27FC236}">
                <a16:creationId xmlns:a16="http://schemas.microsoft.com/office/drawing/2014/main" id="{3763A270-6967-6844-B6F0-731627A3B80C}"/>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28</a:t>
            </a:r>
          </a:p>
        </p:txBody>
      </p:sp>
    </p:spTree>
    <p:extLst>
      <p:ext uri="{BB962C8B-B14F-4D97-AF65-F5344CB8AC3E}">
        <p14:creationId xmlns:p14="http://schemas.microsoft.com/office/powerpoint/2010/main" val="3356229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71475" y="528646"/>
            <a:ext cx="4464050" cy="936619"/>
          </a:xfrm>
        </p:spPr>
        <p:txBody>
          <a:bodyPr>
            <a:noAutofit/>
          </a:bodyPr>
          <a:lstStyle/>
          <a:p>
            <a:pPr algn="ctr"/>
            <a:r>
              <a:rPr lang="fr-FR" sz="3300" dirty="0"/>
              <a:t>CAVALIER PROFESSIONEL</a:t>
            </a:r>
          </a:p>
        </p:txBody>
      </p:sp>
      <p:sp>
        <p:nvSpPr>
          <p:cNvPr id="6" name="ZoneTexte 5">
            <a:extLst>
              <a:ext uri="{FF2B5EF4-FFF2-40B4-BE49-F238E27FC236}">
                <a16:creationId xmlns:a16="http://schemas.microsoft.com/office/drawing/2014/main" id="{CDBF10C6-7E12-C54D-BA34-6FAF18405C25}"/>
              </a:ext>
            </a:extLst>
          </p:cNvPr>
          <p:cNvSpPr txBox="1"/>
          <p:nvPr/>
        </p:nvSpPr>
        <p:spPr>
          <a:xfrm>
            <a:off x="298742" y="1817688"/>
            <a:ext cx="4609515" cy="4832092"/>
          </a:xfrm>
          <a:prstGeom prst="rect">
            <a:avLst/>
          </a:prstGeom>
          <a:noFill/>
        </p:spPr>
        <p:txBody>
          <a:bodyPr wrap="square" rtlCol="0">
            <a:spAutoFit/>
          </a:bodyPr>
          <a:lstStyle/>
          <a:p>
            <a:pPr algn="just"/>
            <a:r>
              <a:rPr lang="fr-FR" sz="1400" dirty="0">
                <a:latin typeface="Roboto" panose="02000000000000000000" pitchFamily="2" charset="0"/>
                <a:ea typeface="Roboto" panose="02000000000000000000" pitchFamily="2" charset="0"/>
                <a:sym typeface="Lato"/>
              </a:rPr>
              <a:t>Partez à</a:t>
            </a:r>
            <a:r>
              <a:rPr lang="fr-FR" sz="1400" dirty="0">
                <a:latin typeface="Roboto" panose="02000000000000000000" pitchFamily="2" charset="0"/>
                <a:ea typeface="Roboto" panose="02000000000000000000" pitchFamily="2" charset="0"/>
              </a:rPr>
              <a:t> la découverte du cheval et du métier de cascadeur avec un cavalier professionnel. Il viendra vous faire partager sa passion du cheval et du monde du cinéma. </a:t>
            </a:r>
          </a:p>
          <a:p>
            <a:pPr algn="just"/>
            <a:r>
              <a:rPr lang="fr-FR" sz="1400" dirty="0">
                <a:latin typeface="Roboto" panose="02000000000000000000" pitchFamily="2" charset="0"/>
                <a:ea typeface="Roboto" panose="02000000000000000000" pitchFamily="2" charset="0"/>
              </a:rPr>
              <a:t>L’équipe met aussi un point d’honneur sur le bien être du cheval et est particulièrement soucieux de la relation cavalier/cheval.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Portrait :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Enfant de la région, il évolue depuis son plus jeune âge dans le monde équestre. </a:t>
            </a:r>
          </a:p>
          <a:p>
            <a:pPr algn="just"/>
            <a:r>
              <a:rPr lang="fr-FR" sz="1400" dirty="0">
                <a:latin typeface="Roboto" panose="02000000000000000000" pitchFamily="2" charset="0"/>
                <a:ea typeface="Roboto" panose="02000000000000000000" pitchFamily="2" charset="0"/>
              </a:rPr>
              <a:t>Cascade, dressage, doublure de cinéma et formation, il possède plusieurs cordes à son arc lui permettant de parfaitement comprendre son partenaire.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Formule d’1h : </a:t>
            </a:r>
          </a:p>
          <a:p>
            <a:endParaRPr lang="fr-FR" sz="1400" dirty="0">
              <a:latin typeface="Roboto" panose="02000000000000000000" pitchFamily="2" charset="0"/>
              <a:ea typeface="Roboto" panose="02000000000000000000" pitchFamily="2" charset="0"/>
            </a:endParaRPr>
          </a:p>
          <a:p>
            <a:pPr marL="285750" indent="-285750">
              <a:buFontTx/>
              <a:buChar char="-"/>
            </a:pPr>
            <a:r>
              <a:rPr lang="fr-FR" sz="1400" dirty="0">
                <a:latin typeface="Roboto" panose="02000000000000000000" pitchFamily="2" charset="0"/>
                <a:ea typeface="Roboto" panose="02000000000000000000" pitchFamily="2" charset="0"/>
                <a:sym typeface="Montserrat"/>
              </a:rPr>
              <a:t>Découverte/histoire du cheval, présentation des différents pas d’école, voltige et échange collaborateurs et cheval. </a:t>
            </a:r>
            <a:br>
              <a:rPr lang="fr-FR" sz="1400" dirty="0">
                <a:latin typeface="Roboto" panose="02000000000000000000" pitchFamily="2" charset="0"/>
                <a:ea typeface="Roboto" panose="02000000000000000000" pitchFamily="2" charset="0"/>
                <a:sym typeface="Montserrat"/>
              </a:rPr>
            </a:br>
            <a:endParaRPr lang="fr-FR" sz="1400" dirty="0">
              <a:latin typeface="Roboto" panose="02000000000000000000" pitchFamily="2" charset="0"/>
              <a:ea typeface="Roboto" panose="02000000000000000000" pitchFamily="2" charset="0"/>
              <a:sym typeface="Montserrat"/>
            </a:endParaRPr>
          </a:p>
        </p:txBody>
      </p:sp>
      <p:pic>
        <p:nvPicPr>
          <p:cNvPr id="15" name="Espace réservé pour une image  12">
            <a:extLst>
              <a:ext uri="{FF2B5EF4-FFF2-40B4-BE49-F238E27FC236}">
                <a16:creationId xmlns:a16="http://schemas.microsoft.com/office/drawing/2014/main" id="{D6C2D856-05F8-4744-9225-E7C00368AB53}"/>
              </a:ext>
            </a:extLst>
          </p:cNvPr>
          <p:cNvPicPr>
            <a:picLocks noGrp="1" noChangeAspect="1"/>
          </p:cNvPicPr>
          <p:nvPr>
            <p:ph type="pic" idx="4"/>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pic>
        <p:nvPicPr>
          <p:cNvPr id="26" name="Espace réservé pour une image  23">
            <a:extLst>
              <a:ext uri="{FF2B5EF4-FFF2-40B4-BE49-F238E27FC236}">
                <a16:creationId xmlns:a16="http://schemas.microsoft.com/office/drawing/2014/main" id="{3BFB78FB-D98B-1040-A80E-440E25AF9628}"/>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27" name="Espace réservé pour une image  7">
            <a:extLst>
              <a:ext uri="{FF2B5EF4-FFF2-40B4-BE49-F238E27FC236}">
                <a16:creationId xmlns:a16="http://schemas.microsoft.com/office/drawing/2014/main" id="{4405B56A-4119-684C-9DB0-3269406AD95D}"/>
              </a:ext>
            </a:extLst>
          </p:cNvPr>
          <p:cNvPicPr>
            <a:picLocks noGrp="1" noChangeAspect="1"/>
          </p:cNvPicPr>
          <p:nvPr>
            <p:ph type="pic" idx="2"/>
          </p:nvPr>
        </p:nvPicPr>
        <p:blipFill rotWithShape="1">
          <a:blip r:embed="rId4" cstate="screen">
            <a:extLst>
              <a:ext uri="{28A0092B-C50C-407E-A947-70E740481C1C}">
                <a14:useLocalDpi xmlns:a14="http://schemas.microsoft.com/office/drawing/2010/main"/>
              </a:ext>
            </a:extLst>
          </a:blip>
          <a:srcRect/>
          <a:stretch/>
        </p:blipFill>
        <p:spPr>
          <a:prstGeom prst="rect">
            <a:avLst/>
          </a:prstGeom>
        </p:spPr>
      </p:pic>
      <p:cxnSp>
        <p:nvCxnSpPr>
          <p:cNvPr id="8" name="Google Shape;470;p2">
            <a:extLst>
              <a:ext uri="{FF2B5EF4-FFF2-40B4-BE49-F238E27FC236}">
                <a16:creationId xmlns:a16="http://schemas.microsoft.com/office/drawing/2014/main" id="{BCD3CC08-1DE0-574D-9B5C-4F79F2814DE1}"/>
              </a:ext>
            </a:extLst>
          </p:cNvPr>
          <p:cNvCxnSpPr>
            <a:cxnSpLocks/>
          </p:cNvCxnSpPr>
          <p:nvPr/>
        </p:nvCxnSpPr>
        <p:spPr>
          <a:xfrm>
            <a:off x="2220132" y="1698626"/>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9" name="ZoneTexte 8">
            <a:extLst>
              <a:ext uri="{FF2B5EF4-FFF2-40B4-BE49-F238E27FC236}">
                <a16:creationId xmlns:a16="http://schemas.microsoft.com/office/drawing/2014/main" id="{488921BA-8316-114E-9D4E-93312B973CF0}"/>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29</a:t>
            </a:r>
          </a:p>
        </p:txBody>
      </p:sp>
    </p:spTree>
    <p:extLst>
      <p:ext uri="{BB962C8B-B14F-4D97-AF65-F5344CB8AC3E}">
        <p14:creationId xmlns:p14="http://schemas.microsoft.com/office/powerpoint/2010/main" val="261054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g895fcf4734_0_1"/>
          <p:cNvSpPr/>
          <p:nvPr/>
        </p:nvSpPr>
        <p:spPr>
          <a:xfrm>
            <a:off x="0" y="4572457"/>
            <a:ext cx="12192000" cy="22854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ato"/>
              <a:buNone/>
            </a:pPr>
            <a:endParaRPr sz="1800" b="0" i="0" u="none" strike="noStrike" cap="none" dirty="0">
              <a:solidFill>
                <a:srgbClr val="FFFFFF"/>
              </a:solidFill>
              <a:latin typeface="Twentieth Century"/>
              <a:ea typeface="Twentieth Century"/>
              <a:cs typeface="Twentieth Century"/>
              <a:sym typeface="Twentieth Century"/>
            </a:endParaRPr>
          </a:p>
        </p:txBody>
      </p:sp>
      <p:sp>
        <p:nvSpPr>
          <p:cNvPr id="461" name="Google Shape;461;g895fcf4734_0_1"/>
          <p:cNvSpPr txBox="1">
            <a:spLocks noGrp="1"/>
          </p:cNvSpPr>
          <p:nvPr>
            <p:ph type="title"/>
          </p:nvPr>
        </p:nvSpPr>
        <p:spPr>
          <a:xfrm>
            <a:off x="0" y="6163828"/>
            <a:ext cx="12191989" cy="56388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Montserrat"/>
              <a:buNone/>
            </a:pPr>
            <a:r>
              <a:rPr lang="fr-FR" sz="3000" dirty="0">
                <a:solidFill>
                  <a:schemeClr val="tx1"/>
                </a:solidFill>
              </a:rPr>
              <a:t>LE DOMAINE</a:t>
            </a:r>
            <a:endParaRPr sz="3000" dirty="0">
              <a:solidFill>
                <a:schemeClr val="tx1"/>
              </a:solidFill>
            </a:endParaRPr>
          </a:p>
        </p:txBody>
      </p:sp>
      <p:sp>
        <p:nvSpPr>
          <p:cNvPr id="7" name="ZoneTexte 6">
            <a:extLst>
              <a:ext uri="{FF2B5EF4-FFF2-40B4-BE49-F238E27FC236}">
                <a16:creationId xmlns:a16="http://schemas.microsoft.com/office/drawing/2014/main" id="{D6F3BB4C-D936-F74A-B0D6-B3EE0C36394C}"/>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3</a:t>
            </a:r>
          </a:p>
        </p:txBody>
      </p:sp>
      <p:pic>
        <p:nvPicPr>
          <p:cNvPr id="5" name="Image 4">
            <a:extLst>
              <a:ext uri="{FF2B5EF4-FFF2-40B4-BE49-F238E27FC236}">
                <a16:creationId xmlns:a16="http://schemas.microsoft.com/office/drawing/2014/main" id="{C26722DC-7DC3-FB4F-AB8F-3383E00D2A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69718" y="655854"/>
            <a:ext cx="9652551" cy="5546292"/>
          </a:xfrm>
          <a:prstGeom prst="rect">
            <a:avLst/>
          </a:prstGeom>
        </p:spPr>
      </p:pic>
    </p:spTree>
    <p:extLst>
      <p:ext uri="{BB962C8B-B14F-4D97-AF65-F5344CB8AC3E}">
        <p14:creationId xmlns:p14="http://schemas.microsoft.com/office/powerpoint/2010/main" val="214636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0" y="531812"/>
            <a:ext cx="5228493" cy="950101"/>
          </a:xfrm>
        </p:spPr>
        <p:txBody>
          <a:bodyPr>
            <a:noAutofit/>
          </a:bodyPr>
          <a:lstStyle/>
          <a:p>
            <a:pPr algn="ctr"/>
            <a:r>
              <a:rPr lang="fr-FR" sz="3300" dirty="0"/>
              <a:t>MARÉCHAL </a:t>
            </a:r>
            <a:br>
              <a:rPr lang="fr-FR" sz="3300" dirty="0"/>
            </a:br>
            <a:r>
              <a:rPr lang="fr-FR" sz="3300" dirty="0"/>
              <a:t>FERRANT</a:t>
            </a:r>
          </a:p>
        </p:txBody>
      </p:sp>
      <p:sp>
        <p:nvSpPr>
          <p:cNvPr id="6" name="ZoneTexte 5">
            <a:extLst>
              <a:ext uri="{FF2B5EF4-FFF2-40B4-BE49-F238E27FC236}">
                <a16:creationId xmlns:a16="http://schemas.microsoft.com/office/drawing/2014/main" id="{CDBF10C6-7E12-C54D-BA34-6FAF18405C25}"/>
              </a:ext>
            </a:extLst>
          </p:cNvPr>
          <p:cNvSpPr txBox="1"/>
          <p:nvPr/>
        </p:nvSpPr>
        <p:spPr>
          <a:xfrm>
            <a:off x="296788" y="1821795"/>
            <a:ext cx="4609515" cy="4185761"/>
          </a:xfrm>
          <a:prstGeom prst="rect">
            <a:avLst/>
          </a:prstGeom>
          <a:noFill/>
        </p:spPr>
        <p:txBody>
          <a:bodyPr wrap="square" rtlCol="0">
            <a:spAutoFit/>
          </a:bodyPr>
          <a:lstStyle/>
          <a:p>
            <a:pPr algn="just"/>
            <a:r>
              <a:rPr lang="fr-FR" sz="1400" dirty="0">
                <a:latin typeface="Roboto" panose="02000000000000000000" pitchFamily="2" charset="0"/>
                <a:ea typeface="Roboto" panose="02000000000000000000" pitchFamily="2" charset="0"/>
                <a:sym typeface="Lato"/>
              </a:rPr>
              <a:t>Partez à</a:t>
            </a:r>
            <a:r>
              <a:rPr lang="fr-FR" sz="1400" dirty="0">
                <a:latin typeface="Roboto" panose="02000000000000000000" pitchFamily="2" charset="0"/>
                <a:ea typeface="Roboto" panose="02000000000000000000" pitchFamily="2" charset="0"/>
              </a:rPr>
              <a:t> la découverte du métier de maréchal ferrant. Métier de passion et vieux de 2000 ans, il reste un incontournable dans le milieu équestre et nécessite une connaissance et compréhension parfaite de l’animal. </a:t>
            </a:r>
          </a:p>
          <a:p>
            <a:pPr algn="just"/>
            <a:r>
              <a:rPr lang="fr-FR" sz="1400" dirty="0">
                <a:latin typeface="Roboto" panose="02000000000000000000" pitchFamily="2" charset="0"/>
                <a:ea typeface="Roboto" panose="02000000000000000000" pitchFamily="2" charset="0"/>
              </a:rPr>
              <a:t>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Portrait :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Enfant de la région, il étudie la maréchalerie dès l’adolescence pour quelques années plus tard lancer son entreprise et parcourir les routes de </a:t>
            </a:r>
            <a:r>
              <a:rPr lang="fr-FR" sz="1400" dirty="0" err="1">
                <a:latin typeface="Roboto" panose="02000000000000000000" pitchFamily="2" charset="0"/>
                <a:ea typeface="Roboto" panose="02000000000000000000" pitchFamily="2" charset="0"/>
              </a:rPr>
              <a:t>sologne</a:t>
            </a:r>
            <a:r>
              <a:rPr lang="fr-FR" sz="1400" dirty="0">
                <a:latin typeface="Roboto" panose="02000000000000000000" pitchFamily="2" charset="0"/>
                <a:ea typeface="Roboto" panose="02000000000000000000" pitchFamily="2" charset="0"/>
              </a:rPr>
              <a:t> à la rescousse des chevaux.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Formule d’1h : </a:t>
            </a:r>
          </a:p>
          <a:p>
            <a:endParaRPr lang="fr-FR" sz="1400" dirty="0">
              <a:latin typeface="Roboto" panose="02000000000000000000" pitchFamily="2" charset="0"/>
              <a:ea typeface="Roboto" panose="02000000000000000000" pitchFamily="2" charset="0"/>
            </a:endParaRPr>
          </a:p>
          <a:p>
            <a:pPr marL="285750" indent="-285750">
              <a:buFontTx/>
              <a:buChar char="-"/>
            </a:pPr>
            <a:r>
              <a:rPr lang="fr-FR" sz="1400" dirty="0">
                <a:latin typeface="Roboto" panose="02000000000000000000" pitchFamily="2" charset="0"/>
                <a:ea typeface="Roboto" panose="02000000000000000000" pitchFamily="2" charset="0"/>
                <a:sym typeface="Montserrat"/>
              </a:rPr>
              <a:t>Découverte/histoire du métier, présentation des différents type de fer, procédure de ferrure complète, échange avec le maréchal. </a:t>
            </a:r>
            <a:br>
              <a:rPr lang="fr-FR" sz="1400" dirty="0">
                <a:latin typeface="Roboto" panose="02000000000000000000" pitchFamily="2" charset="0"/>
                <a:ea typeface="Roboto" panose="02000000000000000000" pitchFamily="2" charset="0"/>
                <a:sym typeface="Montserrat"/>
              </a:rPr>
            </a:br>
            <a:endParaRPr lang="fr-FR" sz="1400" dirty="0">
              <a:latin typeface="Roboto" panose="02000000000000000000" pitchFamily="2" charset="0"/>
              <a:ea typeface="Roboto" panose="02000000000000000000" pitchFamily="2" charset="0"/>
              <a:sym typeface="Montserrat"/>
            </a:endParaRPr>
          </a:p>
        </p:txBody>
      </p:sp>
      <p:cxnSp>
        <p:nvCxnSpPr>
          <p:cNvPr id="9" name="Google Shape;470;p2">
            <a:extLst>
              <a:ext uri="{FF2B5EF4-FFF2-40B4-BE49-F238E27FC236}">
                <a16:creationId xmlns:a16="http://schemas.microsoft.com/office/drawing/2014/main" id="{525C06ED-7A0E-5949-88E8-0B1C100D4F4E}"/>
              </a:ext>
            </a:extLst>
          </p:cNvPr>
          <p:cNvCxnSpPr>
            <a:cxnSpLocks/>
          </p:cNvCxnSpPr>
          <p:nvPr/>
        </p:nvCxnSpPr>
        <p:spPr>
          <a:xfrm>
            <a:off x="2220132" y="1698626"/>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10" name="ZoneTexte 9">
            <a:extLst>
              <a:ext uri="{FF2B5EF4-FFF2-40B4-BE49-F238E27FC236}">
                <a16:creationId xmlns:a16="http://schemas.microsoft.com/office/drawing/2014/main" id="{44FD418A-983F-1649-BFA6-25D1CE4E9D5E}"/>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30</a:t>
            </a:r>
          </a:p>
        </p:txBody>
      </p:sp>
      <p:pic>
        <p:nvPicPr>
          <p:cNvPr id="19" name="Espace réservé pour une image  18" descr="Une image contenant personne, homme, tenant, debout&#10;&#10;Description générée automatiquement">
            <a:extLst>
              <a:ext uri="{FF2B5EF4-FFF2-40B4-BE49-F238E27FC236}">
                <a16:creationId xmlns:a16="http://schemas.microsoft.com/office/drawing/2014/main" id="{C928247F-FB30-7B48-A1DF-EB082AABB660}"/>
              </a:ext>
            </a:extLst>
          </p:cNvPr>
          <p:cNvPicPr>
            <a:picLocks noGrp="1" noChangeAspect="1"/>
          </p:cNvPicPr>
          <p:nvPr>
            <p:ph type="pic" idx="2"/>
          </p:nvPr>
        </p:nvPicPr>
        <p:blipFill rotWithShape="1">
          <a:blip r:embed="rId2" cstate="print">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a:ext>
            </a:extLst>
          </a:blip>
          <a:srcRect t="-282"/>
          <a:stretch/>
        </p:blipFill>
        <p:spPr>
          <a:xfrm>
            <a:off x="5228493" y="1617785"/>
            <a:ext cx="3540368" cy="5240215"/>
          </a:xfrm>
        </p:spPr>
      </p:pic>
      <p:pic>
        <p:nvPicPr>
          <p:cNvPr id="7" name="Espace réservé pour une image  6">
            <a:extLst>
              <a:ext uri="{FF2B5EF4-FFF2-40B4-BE49-F238E27FC236}">
                <a16:creationId xmlns:a16="http://schemas.microsoft.com/office/drawing/2014/main" id="{3620A36C-325F-9B46-BE11-D117ABEB703A}"/>
              </a:ext>
            </a:extLst>
          </p:cNvPr>
          <p:cNvPicPr>
            <a:picLocks noGrp="1" noChangeAspect="1"/>
          </p:cNvPicPr>
          <p:nvPr>
            <p:ph type="pic" idx="3"/>
          </p:nvPr>
        </p:nvPicPr>
        <p:blipFill>
          <a:blip r:embed="rId4">
            <a:extLst>
              <a:ext uri="{BEBA8EAE-BF5A-486C-A8C5-ECC9F3942E4B}">
                <a14:imgProps xmlns:a14="http://schemas.microsoft.com/office/drawing/2010/main">
                  <a14:imgLayer r:embed="rId5">
                    <a14:imgEffect>
                      <a14:brightnessContrast contrast="22000"/>
                    </a14:imgEffect>
                  </a14:imgLayer>
                </a14:imgProps>
              </a:ext>
            </a:extLst>
          </a:blip>
          <a:srcRect l="3013" r="3013"/>
          <a:stretch>
            <a:fillRect/>
          </a:stretch>
        </p:blipFill>
        <p:spPr>
          <a:xfrm rot="5400000">
            <a:off x="8872538" y="269875"/>
            <a:ext cx="2673350" cy="2133600"/>
          </a:xfrm>
        </p:spPr>
      </p:pic>
      <p:pic>
        <p:nvPicPr>
          <p:cNvPr id="22" name="Espace réservé pour une image  21">
            <a:extLst>
              <a:ext uri="{FF2B5EF4-FFF2-40B4-BE49-F238E27FC236}">
                <a16:creationId xmlns:a16="http://schemas.microsoft.com/office/drawing/2014/main" id="{5A24E0CD-22E3-B044-BFA8-C550B919EBC9}"/>
              </a:ext>
            </a:extLst>
          </p:cNvPr>
          <p:cNvPicPr>
            <a:picLocks noGrp="1" noChangeAspect="1"/>
          </p:cNvPicPr>
          <p:nvPr>
            <p:ph type="pic" idx="4"/>
          </p:nvPr>
        </p:nvPicPr>
        <p:blipFill>
          <a:blip r:embed="rId6">
            <a:extLst>
              <a:ext uri="{BEBA8EAE-BF5A-486C-A8C5-ECC9F3942E4B}">
                <a14:imgProps xmlns:a14="http://schemas.microsoft.com/office/drawing/2010/main">
                  <a14:imgLayer r:embed="rId7">
                    <a14:imgEffect>
                      <a14:brightnessContrast contrast="14000"/>
                    </a14:imgEffect>
                  </a14:imgLayer>
                </a14:imgProps>
              </a:ext>
            </a:extLst>
          </a:blip>
          <a:srcRect t="10154" b="10154"/>
          <a:stretch>
            <a:fillRect/>
          </a:stretch>
        </p:blipFill>
        <p:spPr/>
      </p:pic>
    </p:spTree>
    <p:extLst>
      <p:ext uri="{BB962C8B-B14F-4D97-AF65-F5344CB8AC3E}">
        <p14:creationId xmlns:p14="http://schemas.microsoft.com/office/powerpoint/2010/main" val="1583939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71475" y="976639"/>
            <a:ext cx="4483402" cy="499316"/>
          </a:xfrm>
        </p:spPr>
        <p:txBody>
          <a:bodyPr>
            <a:noAutofit/>
          </a:bodyPr>
          <a:lstStyle/>
          <a:p>
            <a:pPr algn="ctr"/>
            <a:r>
              <a:rPr lang="fr-FR" sz="3300" dirty="0"/>
              <a:t>FAUCONNIER</a:t>
            </a:r>
          </a:p>
        </p:txBody>
      </p:sp>
      <p:sp>
        <p:nvSpPr>
          <p:cNvPr id="6" name="ZoneTexte 5">
            <a:extLst>
              <a:ext uri="{FF2B5EF4-FFF2-40B4-BE49-F238E27FC236}">
                <a16:creationId xmlns:a16="http://schemas.microsoft.com/office/drawing/2014/main" id="{CDBF10C6-7E12-C54D-BA34-6FAF18405C25}"/>
              </a:ext>
            </a:extLst>
          </p:cNvPr>
          <p:cNvSpPr txBox="1"/>
          <p:nvPr/>
        </p:nvSpPr>
        <p:spPr>
          <a:xfrm>
            <a:off x="284088" y="1813769"/>
            <a:ext cx="4609515" cy="4832092"/>
          </a:xfrm>
          <a:prstGeom prst="rect">
            <a:avLst/>
          </a:prstGeom>
          <a:noFill/>
        </p:spPr>
        <p:txBody>
          <a:bodyPr wrap="square" rtlCol="0">
            <a:spAutoFit/>
          </a:bodyPr>
          <a:lstStyle/>
          <a:p>
            <a:pPr algn="just"/>
            <a:r>
              <a:rPr lang="fr-FR" sz="1400" dirty="0">
                <a:latin typeface="Roboto" panose="02000000000000000000" pitchFamily="2" charset="0"/>
                <a:ea typeface="Roboto" panose="02000000000000000000" pitchFamily="2" charset="0"/>
                <a:sym typeface="Lato"/>
              </a:rPr>
              <a:t>Partez à</a:t>
            </a:r>
            <a:r>
              <a:rPr lang="fr-FR" sz="1400" dirty="0">
                <a:latin typeface="Roboto" panose="02000000000000000000" pitchFamily="2" charset="0"/>
                <a:ea typeface="Roboto" panose="02000000000000000000" pitchFamily="2" charset="0"/>
              </a:rPr>
              <a:t> la découverte du métier de fauconnier,</a:t>
            </a:r>
          </a:p>
          <a:p>
            <a:pPr algn="just"/>
            <a:r>
              <a:rPr lang="fr-FR" sz="1400" dirty="0">
                <a:latin typeface="Roboto" panose="02000000000000000000" pitchFamily="2" charset="0"/>
                <a:ea typeface="Roboto" panose="02000000000000000000" pitchFamily="2" charset="0"/>
              </a:rPr>
              <a:t>un métier de passion et très impressionnant!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Portrait :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Avant tout un animalier, notre fauconnier évoluera dans un premier temps dans des parcs animalier, puis se lancera dans l’élevage de rapaces qui feront sa notoriété.  Créateur du premier spectacle de fauconnerie, il créera ensuite son entreprise afin d’assouvir sa passion pour les volatiles. </a:t>
            </a:r>
          </a:p>
          <a:p>
            <a:pPr algn="just"/>
            <a:endParaRPr lang="fr-FR" sz="1400" dirty="0">
              <a:latin typeface="Roboto" panose="02000000000000000000" pitchFamily="2" charset="0"/>
              <a:ea typeface="Roboto" panose="02000000000000000000" pitchFamily="2" charset="0"/>
            </a:endParaRP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Formule de 2h à 3h : </a:t>
            </a:r>
          </a:p>
          <a:p>
            <a:endParaRPr lang="fr-FR" sz="1400" dirty="0">
              <a:latin typeface="Roboto" panose="02000000000000000000" pitchFamily="2" charset="0"/>
              <a:ea typeface="Roboto" panose="02000000000000000000" pitchFamily="2" charset="0"/>
            </a:endParaRPr>
          </a:p>
          <a:p>
            <a:pPr marL="285750" indent="-285750">
              <a:buFontTx/>
              <a:buChar char="-"/>
            </a:pPr>
            <a:r>
              <a:rPr lang="fr-FR" sz="1400" dirty="0">
                <a:latin typeface="Roboto" panose="02000000000000000000" pitchFamily="2" charset="0"/>
                <a:ea typeface="Roboto" panose="02000000000000000000" pitchFamily="2" charset="0"/>
                <a:sym typeface="Montserrat"/>
              </a:rPr>
              <a:t>Initiation théorique sur les animaux et leur environnement. Sensibilisation à leur condition de vie à l’état sauvage et en captivité. Initiation au vol pour certains des collaborateurs en fonction de la taille du groupe. </a:t>
            </a:r>
          </a:p>
          <a:p>
            <a:br>
              <a:rPr lang="fr-FR" sz="1400" dirty="0">
                <a:latin typeface="Montserrat"/>
                <a:sym typeface="Montserrat"/>
              </a:rPr>
            </a:br>
            <a:endParaRPr lang="fr-FR" sz="1400" dirty="0">
              <a:latin typeface="Montserrat"/>
              <a:sym typeface="Montserrat"/>
            </a:endParaRPr>
          </a:p>
        </p:txBody>
      </p:sp>
      <p:pic>
        <p:nvPicPr>
          <p:cNvPr id="17" name="Espace réservé pour une image  6">
            <a:extLst>
              <a:ext uri="{FF2B5EF4-FFF2-40B4-BE49-F238E27FC236}">
                <a16:creationId xmlns:a16="http://schemas.microsoft.com/office/drawing/2014/main" id="{E2A352EA-F3CC-BA4D-9FD1-DAA6E57BDF98}"/>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cxnSp>
        <p:nvCxnSpPr>
          <p:cNvPr id="8" name="Google Shape;470;p2">
            <a:extLst>
              <a:ext uri="{FF2B5EF4-FFF2-40B4-BE49-F238E27FC236}">
                <a16:creationId xmlns:a16="http://schemas.microsoft.com/office/drawing/2014/main" id="{5D048EE0-DF26-154A-8DC0-93435CFE6D98}"/>
              </a:ext>
            </a:extLst>
          </p:cNvPr>
          <p:cNvCxnSpPr>
            <a:cxnSpLocks/>
          </p:cNvCxnSpPr>
          <p:nvPr/>
        </p:nvCxnSpPr>
        <p:spPr>
          <a:xfrm>
            <a:off x="2220132" y="1698626"/>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9" name="ZoneTexte 8">
            <a:extLst>
              <a:ext uri="{FF2B5EF4-FFF2-40B4-BE49-F238E27FC236}">
                <a16:creationId xmlns:a16="http://schemas.microsoft.com/office/drawing/2014/main" id="{743D9DBF-E0F3-DD44-89E6-592411DEE63B}"/>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31</a:t>
            </a:r>
          </a:p>
        </p:txBody>
      </p:sp>
      <p:pic>
        <p:nvPicPr>
          <p:cNvPr id="34" name="Espace réservé pour une image  33">
            <a:extLst>
              <a:ext uri="{FF2B5EF4-FFF2-40B4-BE49-F238E27FC236}">
                <a16:creationId xmlns:a16="http://schemas.microsoft.com/office/drawing/2014/main" id="{63549155-D713-DD47-A77E-E7AF29FD8289}"/>
              </a:ext>
            </a:extLst>
          </p:cNvPr>
          <p:cNvPicPr>
            <a:picLocks noGrp="1" noChangeAspect="1"/>
          </p:cNvPicPr>
          <p:nvPr>
            <p:ph type="pic" idx="2"/>
          </p:nvPr>
        </p:nvPicPr>
        <p:blipFill>
          <a:blip r:embed="rId3"/>
          <a:srcRect t="1799" b="1799"/>
          <a:stretch>
            <a:fillRect/>
          </a:stretch>
        </p:blipFill>
        <p:spPr>
          <a:prstGeom prst="rect">
            <a:avLst/>
          </a:prstGeom>
        </p:spPr>
      </p:pic>
      <p:pic>
        <p:nvPicPr>
          <p:cNvPr id="37" name="Espace réservé pour une image  36" descr="Une image contenant personne, oiseau, extérieur, debout&#10;&#10;Description générée automatiquement">
            <a:extLst>
              <a:ext uri="{FF2B5EF4-FFF2-40B4-BE49-F238E27FC236}">
                <a16:creationId xmlns:a16="http://schemas.microsoft.com/office/drawing/2014/main" id="{4A8A66CC-6AB4-BD40-8C7A-E49FCD4B4E3F}"/>
              </a:ext>
            </a:extLst>
          </p:cNvPr>
          <p:cNvPicPr>
            <a:picLocks noGrp="1" noChangeAspect="1"/>
          </p:cNvPicPr>
          <p:nvPr>
            <p:ph type="pic" idx="4"/>
          </p:nvPr>
        </p:nvPicPr>
        <p:blipFill>
          <a:blip r:embed="rId4"/>
          <a:srcRect t="8495" b="8495"/>
          <a:stretch>
            <a:fillRect/>
          </a:stretch>
        </p:blipFill>
        <p:spPr>
          <a:prstGeom prst="rect">
            <a:avLst/>
          </a:prstGeom>
        </p:spPr>
      </p:pic>
    </p:spTree>
    <p:extLst>
      <p:ext uri="{BB962C8B-B14F-4D97-AF65-F5344CB8AC3E}">
        <p14:creationId xmlns:p14="http://schemas.microsoft.com/office/powerpoint/2010/main" val="3323292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71475" y="981569"/>
            <a:ext cx="4464050" cy="499316"/>
          </a:xfrm>
        </p:spPr>
        <p:txBody>
          <a:bodyPr>
            <a:noAutofit/>
          </a:bodyPr>
          <a:lstStyle/>
          <a:p>
            <a:pPr algn="ctr"/>
            <a:r>
              <a:rPr lang="fr-FR" sz="3300" dirty="0"/>
              <a:t>CÉRAMISTE</a:t>
            </a:r>
          </a:p>
        </p:txBody>
      </p:sp>
      <p:sp>
        <p:nvSpPr>
          <p:cNvPr id="6" name="ZoneTexte 5">
            <a:extLst>
              <a:ext uri="{FF2B5EF4-FFF2-40B4-BE49-F238E27FC236}">
                <a16:creationId xmlns:a16="http://schemas.microsoft.com/office/drawing/2014/main" id="{CDBF10C6-7E12-C54D-BA34-6FAF18405C25}"/>
              </a:ext>
            </a:extLst>
          </p:cNvPr>
          <p:cNvSpPr txBox="1"/>
          <p:nvPr/>
        </p:nvSpPr>
        <p:spPr>
          <a:xfrm>
            <a:off x="296788" y="1811537"/>
            <a:ext cx="4609515" cy="3970318"/>
          </a:xfrm>
          <a:prstGeom prst="rect">
            <a:avLst/>
          </a:prstGeom>
          <a:noFill/>
        </p:spPr>
        <p:txBody>
          <a:bodyPr wrap="square" rtlCol="0">
            <a:spAutoFit/>
          </a:bodyPr>
          <a:lstStyle/>
          <a:p>
            <a:pPr algn="just"/>
            <a:r>
              <a:rPr lang="fr-FR" sz="1400" dirty="0">
                <a:latin typeface="Roboto" panose="02000000000000000000" pitchFamily="2" charset="0"/>
                <a:ea typeface="Roboto" panose="02000000000000000000" pitchFamily="2" charset="0"/>
                <a:sym typeface="Lato"/>
              </a:rPr>
              <a:t>Partez à</a:t>
            </a:r>
            <a:r>
              <a:rPr lang="fr-FR" sz="1400" dirty="0">
                <a:latin typeface="Roboto" panose="02000000000000000000" pitchFamily="2" charset="0"/>
                <a:ea typeface="Roboto" panose="02000000000000000000" pitchFamily="2" charset="0"/>
              </a:rPr>
              <a:t> la découverte du métier de céramiste. </a:t>
            </a:r>
          </a:p>
          <a:p>
            <a:pPr algn="just"/>
            <a:r>
              <a:rPr lang="fr-FR" sz="1400" dirty="0">
                <a:latin typeface="Roboto" panose="02000000000000000000" pitchFamily="2" charset="0"/>
                <a:ea typeface="Roboto" panose="02000000000000000000" pitchFamily="2" charset="0"/>
              </a:rPr>
              <a:t>Un métier qui fait parler tous les sens et éveille en chacun la sensibilité artistique. </a:t>
            </a:r>
          </a:p>
          <a:p>
            <a:pPr algn="just"/>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Portrait : </a:t>
            </a:r>
          </a:p>
          <a:p>
            <a:pPr algn="just"/>
            <a:br>
              <a:rPr lang="fr-FR" sz="1400" dirty="0">
                <a:latin typeface="Roboto" panose="02000000000000000000" pitchFamily="2" charset="0"/>
                <a:ea typeface="Roboto" panose="02000000000000000000" pitchFamily="2" charset="0"/>
              </a:rPr>
            </a:br>
            <a:r>
              <a:rPr lang="fr-FR" sz="1400" dirty="0">
                <a:latin typeface="Roboto" panose="02000000000000000000" pitchFamily="2" charset="0"/>
                <a:ea typeface="Roboto" panose="02000000000000000000" pitchFamily="2" charset="0"/>
              </a:rPr>
              <a:t>Diplômée d’une école d’art, elle fut l’élève de Loulou </a:t>
            </a:r>
            <a:r>
              <a:rPr lang="fr-FR" sz="1400" dirty="0" err="1">
                <a:latin typeface="Roboto" panose="02000000000000000000" pitchFamily="2" charset="0"/>
                <a:ea typeface="Roboto" panose="02000000000000000000" pitchFamily="2" charset="0"/>
              </a:rPr>
              <a:t>Tayeb</a:t>
            </a:r>
            <a:r>
              <a:rPr lang="fr-FR" sz="1400" dirty="0">
                <a:latin typeface="Roboto" panose="02000000000000000000" pitchFamily="2" charset="0"/>
                <a:ea typeface="Roboto" panose="02000000000000000000" pitchFamily="2" charset="0"/>
              </a:rPr>
              <a:t>, Xavier </a:t>
            </a:r>
            <a:r>
              <a:rPr lang="fr-FR" sz="1400" dirty="0" err="1">
                <a:latin typeface="Roboto" panose="02000000000000000000" pitchFamily="2" charset="0"/>
                <a:ea typeface="Roboto" panose="02000000000000000000" pitchFamily="2" charset="0"/>
              </a:rPr>
              <a:t>Dambrine</a:t>
            </a:r>
            <a:r>
              <a:rPr lang="fr-FR" sz="1400" dirty="0">
                <a:latin typeface="Roboto" panose="02000000000000000000" pitchFamily="2" charset="0"/>
                <a:ea typeface="Roboto" panose="02000000000000000000" pitchFamily="2" charset="0"/>
              </a:rPr>
              <a:t>, sculpteur dans l’atelier duquel elle étudie la sculpture pendant plusieurs années. C’est en 2014 qu’elle rejoindra la Sologne pour y installer son atelier. </a:t>
            </a:r>
            <a:br>
              <a:rPr lang="fr-FR" sz="1400" dirty="0">
                <a:latin typeface="Roboto" panose="02000000000000000000" pitchFamily="2" charset="0"/>
                <a:ea typeface="Roboto" panose="02000000000000000000" pitchFamily="2" charset="0"/>
              </a:rPr>
            </a:br>
            <a:endParaRPr lang="fr-FR" sz="1400" dirty="0">
              <a:latin typeface="Roboto" panose="02000000000000000000" pitchFamily="2" charset="0"/>
              <a:ea typeface="Roboto" panose="02000000000000000000" pitchFamily="2" charset="0"/>
            </a:endParaRPr>
          </a:p>
          <a:p>
            <a:pPr algn="just"/>
            <a:r>
              <a:rPr lang="fr-FR" sz="1400" dirty="0">
                <a:latin typeface="Roboto" panose="02000000000000000000" pitchFamily="2" charset="0"/>
                <a:ea typeface="Roboto" panose="02000000000000000000" pitchFamily="2" charset="0"/>
              </a:rPr>
              <a:t>Formule de 3h : </a:t>
            </a:r>
          </a:p>
          <a:p>
            <a:endParaRPr lang="fr-FR" sz="1400" dirty="0">
              <a:latin typeface="Roboto" panose="02000000000000000000" pitchFamily="2" charset="0"/>
              <a:ea typeface="Roboto" panose="02000000000000000000" pitchFamily="2" charset="0"/>
            </a:endParaRPr>
          </a:p>
          <a:p>
            <a:pPr marL="285750" indent="-285750">
              <a:buFontTx/>
              <a:buChar char="-"/>
            </a:pPr>
            <a:r>
              <a:rPr lang="fr-FR" sz="1400" dirty="0">
                <a:latin typeface="Roboto" panose="02000000000000000000" pitchFamily="2" charset="0"/>
                <a:ea typeface="Roboto" panose="02000000000000000000" pitchFamily="2" charset="0"/>
                <a:sym typeface="Montserrat"/>
              </a:rPr>
              <a:t>Initiation à la technique du </a:t>
            </a:r>
            <a:r>
              <a:rPr lang="fr-FR" sz="1400" dirty="0" err="1">
                <a:latin typeface="Roboto" panose="02000000000000000000" pitchFamily="2" charset="0"/>
                <a:ea typeface="Roboto" panose="02000000000000000000" pitchFamily="2" charset="0"/>
                <a:sym typeface="Montserrat"/>
              </a:rPr>
              <a:t>Kintsugi</a:t>
            </a:r>
            <a:r>
              <a:rPr lang="fr-FR" sz="1400" dirty="0">
                <a:latin typeface="Roboto" panose="02000000000000000000" pitchFamily="2" charset="0"/>
                <a:ea typeface="Roboto" panose="02000000000000000000" pitchFamily="2" charset="0"/>
                <a:sym typeface="Montserrat"/>
              </a:rPr>
              <a:t>. C’est une méthode japonaise de réparation des porcelaines ou céramiques brisées au moyen de laque saupoudrée de poudre d’or.</a:t>
            </a:r>
          </a:p>
        </p:txBody>
      </p:sp>
      <p:cxnSp>
        <p:nvCxnSpPr>
          <p:cNvPr id="8" name="Google Shape;470;p2">
            <a:extLst>
              <a:ext uri="{FF2B5EF4-FFF2-40B4-BE49-F238E27FC236}">
                <a16:creationId xmlns:a16="http://schemas.microsoft.com/office/drawing/2014/main" id="{BDF5615B-66DD-B340-BBBA-FBA430EA4DC5}"/>
              </a:ext>
            </a:extLst>
          </p:cNvPr>
          <p:cNvCxnSpPr>
            <a:cxnSpLocks/>
          </p:cNvCxnSpPr>
          <p:nvPr/>
        </p:nvCxnSpPr>
        <p:spPr>
          <a:xfrm>
            <a:off x="2220132" y="1698626"/>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9" name="ZoneTexte 8">
            <a:extLst>
              <a:ext uri="{FF2B5EF4-FFF2-40B4-BE49-F238E27FC236}">
                <a16:creationId xmlns:a16="http://schemas.microsoft.com/office/drawing/2014/main" id="{DCC6697D-1646-D14C-83E8-72864F98D5A3}"/>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32</a:t>
            </a:r>
          </a:p>
        </p:txBody>
      </p:sp>
      <p:pic>
        <p:nvPicPr>
          <p:cNvPr id="4" name="Espace réservé pour une image  3" descr="Une image contenant fenêtre, bâtiment, assis, homme&#10;&#10;Description générée automatiquement">
            <a:extLst>
              <a:ext uri="{FF2B5EF4-FFF2-40B4-BE49-F238E27FC236}">
                <a16:creationId xmlns:a16="http://schemas.microsoft.com/office/drawing/2014/main" id="{FB14BF0D-9016-9548-85A0-B47E7762C2B5}"/>
              </a:ext>
            </a:extLst>
          </p:cNvPr>
          <p:cNvPicPr>
            <a:picLocks noGrp="1" noChangeAspect="1"/>
          </p:cNvPicPr>
          <p:nvPr>
            <p:ph type="pic" idx="2"/>
          </p:nvPr>
        </p:nvPicPr>
        <p:blipFill rotWithShape="1">
          <a:blip r:embed="rId2" cstate="print">
            <a:extLst>
              <a:ext uri="{28A0092B-C50C-407E-A947-70E740481C1C}">
                <a14:useLocalDpi xmlns:a14="http://schemas.microsoft.com/office/drawing/2010/main"/>
              </a:ext>
            </a:extLst>
          </a:blip>
          <a:srcRect b="-1017"/>
          <a:stretch/>
        </p:blipFill>
        <p:spPr>
          <a:xfrm>
            <a:off x="5228493" y="1617785"/>
            <a:ext cx="3540368" cy="5240215"/>
          </a:xfrm>
        </p:spPr>
      </p:pic>
      <p:pic>
        <p:nvPicPr>
          <p:cNvPr id="16" name="Espace réservé pour une image  15" descr="Une image contenant personne, intérieur, femme, table&#10;&#10;Description générée automatiquement">
            <a:extLst>
              <a:ext uri="{FF2B5EF4-FFF2-40B4-BE49-F238E27FC236}">
                <a16:creationId xmlns:a16="http://schemas.microsoft.com/office/drawing/2014/main" id="{31621F83-5168-4248-86BD-6B394F398B1A}"/>
              </a:ext>
            </a:extLst>
          </p:cNvPr>
          <p:cNvPicPr>
            <a:picLocks noGrp="1" noChangeAspect="1"/>
          </p:cNvPicPr>
          <p:nvPr>
            <p:ph type="pic" idx="4"/>
          </p:nvPr>
        </p:nvPicPr>
        <p:blipFill>
          <a:blip r:embed="rId3" cstate="print">
            <a:extLst>
              <a:ext uri="{28A0092B-C50C-407E-A947-70E740481C1C}">
                <a14:useLocalDpi xmlns:a14="http://schemas.microsoft.com/office/drawing/2010/main"/>
              </a:ext>
            </a:extLst>
          </a:blip>
          <a:srcRect/>
          <a:stretch>
            <a:fillRect/>
          </a:stretch>
        </p:blipFill>
        <p:spPr/>
      </p:pic>
      <p:pic>
        <p:nvPicPr>
          <p:cNvPr id="14" name="Espace réservé pour une image  13" descr="Une image contenant extérieur, plage, parapluie, rue&#10;&#10;Description générée automatiquement">
            <a:extLst>
              <a:ext uri="{FF2B5EF4-FFF2-40B4-BE49-F238E27FC236}">
                <a16:creationId xmlns:a16="http://schemas.microsoft.com/office/drawing/2014/main" id="{CE7831FC-363D-9B44-A0F2-BC705E662579}"/>
              </a:ext>
            </a:extLst>
          </p:cNvPr>
          <p:cNvPicPr>
            <a:picLocks noGrp="1" noChangeAspect="1"/>
          </p:cNvPicPr>
          <p:nvPr>
            <p:ph type="pic" idx="3"/>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68535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F17A9C-7C95-AE4B-B23F-9E1939F41439}"/>
              </a:ext>
            </a:extLst>
          </p:cNvPr>
          <p:cNvSpPr>
            <a:spLocks noGrp="1"/>
          </p:cNvSpPr>
          <p:nvPr>
            <p:ph type="title"/>
          </p:nvPr>
        </p:nvSpPr>
        <p:spPr>
          <a:xfrm>
            <a:off x="0" y="685800"/>
            <a:ext cx="12192000" cy="577707"/>
          </a:xfrm>
        </p:spPr>
        <p:txBody>
          <a:bodyPr>
            <a:normAutofit/>
          </a:bodyPr>
          <a:lstStyle/>
          <a:p>
            <a:pPr algn="ctr"/>
            <a:r>
              <a:rPr lang="fr-AU" sz="3300" b="1" dirty="0">
                <a:solidFill>
                  <a:schemeClr val="dk1"/>
                </a:solidFill>
                <a:latin typeface="Montserrat"/>
                <a:sym typeface="Montserrat"/>
              </a:rPr>
              <a:t>CONTACT</a:t>
            </a:r>
          </a:p>
        </p:txBody>
      </p:sp>
      <p:cxnSp>
        <p:nvCxnSpPr>
          <p:cNvPr id="4" name="Google Shape;470;p2">
            <a:extLst>
              <a:ext uri="{FF2B5EF4-FFF2-40B4-BE49-F238E27FC236}">
                <a16:creationId xmlns:a16="http://schemas.microsoft.com/office/drawing/2014/main" id="{4059342B-E818-324E-A18F-4362A818DF91}"/>
              </a:ext>
            </a:extLst>
          </p:cNvPr>
          <p:cNvCxnSpPr>
            <a:cxnSpLocks/>
          </p:cNvCxnSpPr>
          <p:nvPr/>
        </p:nvCxnSpPr>
        <p:spPr>
          <a:xfrm>
            <a:off x="5858427" y="1432763"/>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7" name="ZoneTexte 6">
            <a:extLst>
              <a:ext uri="{FF2B5EF4-FFF2-40B4-BE49-F238E27FC236}">
                <a16:creationId xmlns:a16="http://schemas.microsoft.com/office/drawing/2014/main" id="{178BC00E-AAF0-024C-92FC-050FBCE22B0E}"/>
              </a:ext>
            </a:extLst>
          </p:cNvPr>
          <p:cNvSpPr txBox="1"/>
          <p:nvPr/>
        </p:nvSpPr>
        <p:spPr>
          <a:xfrm>
            <a:off x="0" y="3429000"/>
            <a:ext cx="12192000" cy="1323439"/>
          </a:xfrm>
          <a:prstGeom prst="rect">
            <a:avLst/>
          </a:prstGeom>
          <a:noFill/>
        </p:spPr>
        <p:txBody>
          <a:bodyPr wrap="square" rtlCol="0">
            <a:spAutoFit/>
          </a:bodyPr>
          <a:lstStyle/>
          <a:p>
            <a:pPr algn="ctr"/>
            <a:r>
              <a:rPr lang="fr-AU" sz="1600" dirty="0">
                <a:latin typeface="Roboto" panose="02000000000000000000" pitchFamily="2" charset="0"/>
                <a:ea typeface="Roboto" panose="02000000000000000000" pitchFamily="2" charset="0"/>
              </a:rPr>
              <a:t>Alexandre OGILVIE</a:t>
            </a:r>
          </a:p>
          <a:p>
            <a:pPr algn="ctr"/>
            <a:endParaRPr lang="fr-AU" sz="1600" dirty="0">
              <a:latin typeface="Roboto" panose="02000000000000000000" pitchFamily="2" charset="0"/>
              <a:ea typeface="Roboto" panose="02000000000000000000" pitchFamily="2" charset="0"/>
            </a:endParaRPr>
          </a:p>
          <a:p>
            <a:pPr algn="ctr"/>
            <a:r>
              <a:rPr lang="fr-AU" sz="1600" dirty="0">
                <a:latin typeface="Roboto" panose="02000000000000000000" pitchFamily="2" charset="0"/>
                <a:ea typeface="Roboto" panose="02000000000000000000" pitchFamily="2" charset="0"/>
              </a:rPr>
              <a:t>aoblondellerie@gmail.com</a:t>
            </a:r>
          </a:p>
          <a:p>
            <a:pPr algn="ctr"/>
            <a:endParaRPr lang="fr-AU" sz="1600" dirty="0">
              <a:latin typeface="Roboto" panose="02000000000000000000" pitchFamily="2" charset="0"/>
              <a:ea typeface="Roboto" panose="02000000000000000000" pitchFamily="2" charset="0"/>
            </a:endParaRPr>
          </a:p>
          <a:p>
            <a:pPr algn="ctr"/>
            <a:r>
              <a:rPr lang="fr-AU" sz="1600" dirty="0">
                <a:latin typeface="Roboto" panose="02000000000000000000" pitchFamily="2" charset="0"/>
                <a:ea typeface="Roboto" panose="02000000000000000000" pitchFamily="2" charset="0"/>
              </a:rPr>
              <a:t>+33 6 76 05 09 10</a:t>
            </a:r>
          </a:p>
        </p:txBody>
      </p:sp>
      <p:pic>
        <p:nvPicPr>
          <p:cNvPr id="8" name="Image 7" descr="Une image contenant portable, ordinateur, noir&#10;&#10;Description générée automatiquement">
            <a:extLst>
              <a:ext uri="{FF2B5EF4-FFF2-40B4-BE49-F238E27FC236}">
                <a16:creationId xmlns:a16="http://schemas.microsoft.com/office/drawing/2014/main" id="{50D3157B-9171-5F48-AC0D-27434EF4CFC8}"/>
              </a:ext>
            </a:extLst>
          </p:cNvPr>
          <p:cNvPicPr>
            <a:picLocks noChangeAspect="1"/>
          </p:cNvPicPr>
          <p:nvPr/>
        </p:nvPicPr>
        <p:blipFill>
          <a:blip r:embed="rId3"/>
          <a:stretch>
            <a:fillRect/>
          </a:stretch>
        </p:blipFill>
        <p:spPr>
          <a:xfrm>
            <a:off x="4848100" y="1784916"/>
            <a:ext cx="2719449" cy="1512504"/>
          </a:xfrm>
          <a:prstGeom prst="rect">
            <a:avLst/>
          </a:prstGeom>
        </p:spPr>
      </p:pic>
      <p:pic>
        <p:nvPicPr>
          <p:cNvPr id="5" name="Image 4">
            <a:extLst>
              <a:ext uri="{FF2B5EF4-FFF2-40B4-BE49-F238E27FC236}">
                <a16:creationId xmlns:a16="http://schemas.microsoft.com/office/drawing/2014/main" id="{3A44EF8F-FFAA-EB42-818A-C5C8E48FF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4169" y="5273845"/>
            <a:ext cx="556755" cy="556755"/>
          </a:xfrm>
          <a:prstGeom prst="rect">
            <a:avLst/>
          </a:prstGeom>
        </p:spPr>
      </p:pic>
      <p:pic>
        <p:nvPicPr>
          <p:cNvPr id="9" name="Image 8">
            <a:extLst>
              <a:ext uri="{FF2B5EF4-FFF2-40B4-BE49-F238E27FC236}">
                <a16:creationId xmlns:a16="http://schemas.microsoft.com/office/drawing/2014/main" id="{420C1273-A522-1448-93D4-099A7D6906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7501" y="5202269"/>
            <a:ext cx="681935" cy="681935"/>
          </a:xfrm>
          <a:prstGeom prst="rect">
            <a:avLst/>
          </a:prstGeom>
        </p:spPr>
      </p:pic>
      <p:sp>
        <p:nvSpPr>
          <p:cNvPr id="10" name="ZoneTexte 9">
            <a:extLst>
              <a:ext uri="{FF2B5EF4-FFF2-40B4-BE49-F238E27FC236}">
                <a16:creationId xmlns:a16="http://schemas.microsoft.com/office/drawing/2014/main" id="{8188AD3F-2AEA-A840-BFBF-E65A72CC87D1}"/>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33</a:t>
            </a:r>
          </a:p>
        </p:txBody>
      </p:sp>
    </p:spTree>
    <p:extLst>
      <p:ext uri="{BB962C8B-B14F-4D97-AF65-F5344CB8AC3E}">
        <p14:creationId xmlns:p14="http://schemas.microsoft.com/office/powerpoint/2010/main" val="185697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8;p2">
            <a:extLst>
              <a:ext uri="{FF2B5EF4-FFF2-40B4-BE49-F238E27FC236}">
                <a16:creationId xmlns:a16="http://schemas.microsoft.com/office/drawing/2014/main" id="{173BD548-229B-774A-AD4B-E23025993A95}"/>
              </a:ext>
            </a:extLst>
          </p:cNvPr>
          <p:cNvSpPr txBox="1">
            <a:spLocks noGrp="1"/>
          </p:cNvSpPr>
          <p:nvPr>
            <p:ph type="title"/>
          </p:nvPr>
        </p:nvSpPr>
        <p:spPr>
          <a:xfrm>
            <a:off x="680224" y="970618"/>
            <a:ext cx="7828776" cy="1030800"/>
          </a:xfrm>
          <a:prstGeom prst="rect">
            <a:avLst/>
          </a:prstGeom>
          <a:noFill/>
          <a:ln>
            <a:noFill/>
          </a:ln>
        </p:spPr>
        <p:txBody>
          <a:bodyPr spcFirstLastPara="1" wrap="square" lIns="91425" tIns="45700" rIns="91425" bIns="45700" anchor="t" anchorCtr="0">
            <a:normAutofit/>
          </a:bodyPr>
          <a:lstStyle/>
          <a:p>
            <a:pPr algn="ctr">
              <a:lnSpc>
                <a:spcPct val="90000"/>
              </a:lnSpc>
              <a:spcBef>
                <a:spcPts val="0"/>
              </a:spcBef>
              <a:buClr>
                <a:schemeClr val="dk1"/>
              </a:buClr>
              <a:buSzPts val="3300"/>
            </a:pPr>
            <a:r>
              <a:rPr lang="fr-FR" sz="3000" b="1" dirty="0">
                <a:solidFill>
                  <a:schemeClr val="tx1"/>
                </a:solidFill>
                <a:latin typeface="Montserrat"/>
                <a:sym typeface="Montserrat"/>
              </a:rPr>
              <a:t>LA BLONDELLERIE</a:t>
            </a:r>
            <a:endParaRPr sz="3000" b="1" dirty="0">
              <a:solidFill>
                <a:schemeClr val="tx1"/>
              </a:solidFill>
              <a:latin typeface="Montserrat"/>
              <a:sym typeface="Montserrat"/>
            </a:endParaRPr>
          </a:p>
        </p:txBody>
      </p:sp>
      <p:pic>
        <p:nvPicPr>
          <p:cNvPr id="21" name="Image 20" descr="Une image contenant portable, ordinateur, noir&#10;&#10;Description générée automatiquement">
            <a:extLst>
              <a:ext uri="{FF2B5EF4-FFF2-40B4-BE49-F238E27FC236}">
                <a16:creationId xmlns:a16="http://schemas.microsoft.com/office/drawing/2014/main" id="{718DE130-FF62-4443-8983-633FA16C88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72800" y="6172200"/>
            <a:ext cx="1077960" cy="599540"/>
          </a:xfrm>
          <a:prstGeom prst="rect">
            <a:avLst/>
          </a:prstGeom>
        </p:spPr>
      </p:pic>
      <p:pic>
        <p:nvPicPr>
          <p:cNvPr id="3" name="Image 2" descr="Une image contenant herbe, extérieur, arbre, plante&#10;&#10;Description générée automatiquement">
            <a:extLst>
              <a:ext uri="{FF2B5EF4-FFF2-40B4-BE49-F238E27FC236}">
                <a16:creationId xmlns:a16="http://schemas.microsoft.com/office/drawing/2014/main" id="{3D3103DE-12E4-194F-8BF2-A3092650879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a:ext>
            </a:extLst>
          </a:blip>
          <a:stretch>
            <a:fillRect/>
          </a:stretch>
        </p:blipFill>
        <p:spPr>
          <a:xfrm>
            <a:off x="8577487" y="1288143"/>
            <a:ext cx="3472543" cy="4630058"/>
          </a:xfrm>
          <a:prstGeom prst="rect">
            <a:avLst/>
          </a:prstGeom>
        </p:spPr>
      </p:pic>
      <p:sp>
        <p:nvSpPr>
          <p:cNvPr id="8" name="Google Shape;469;p2">
            <a:extLst>
              <a:ext uri="{FF2B5EF4-FFF2-40B4-BE49-F238E27FC236}">
                <a16:creationId xmlns:a16="http://schemas.microsoft.com/office/drawing/2014/main" id="{4E6CB209-E986-FF40-A922-7D86FE596C82}"/>
              </a:ext>
            </a:extLst>
          </p:cNvPr>
          <p:cNvSpPr/>
          <p:nvPr/>
        </p:nvSpPr>
        <p:spPr>
          <a:xfrm>
            <a:off x="8348593" y="1034144"/>
            <a:ext cx="3517900" cy="4630057"/>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0" name="Google Shape;477;p2">
            <a:extLst>
              <a:ext uri="{FF2B5EF4-FFF2-40B4-BE49-F238E27FC236}">
                <a16:creationId xmlns:a16="http://schemas.microsoft.com/office/drawing/2014/main" id="{6EC940A7-2E3A-F847-A632-ECC0B503E453}"/>
              </a:ext>
            </a:extLst>
          </p:cNvPr>
          <p:cNvSpPr txBox="1"/>
          <p:nvPr/>
        </p:nvSpPr>
        <p:spPr>
          <a:xfrm>
            <a:off x="1884239" y="1640147"/>
            <a:ext cx="5260339" cy="42780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lang="fr-FR" sz="1600" dirty="0">
              <a:solidFill>
                <a:srgbClr val="697758"/>
              </a:solidFill>
              <a:latin typeface="Roboto" panose="02000000000000000000" pitchFamily="2" charset="0"/>
              <a:ea typeface="Roboto" panose="02000000000000000000" pitchFamily="2" charset="0"/>
              <a:sym typeface="Lato"/>
            </a:endParaRPr>
          </a:p>
          <a:p>
            <a:pPr lvl="0" algn="just"/>
            <a:r>
              <a:rPr lang="fr-FR" sz="1600" dirty="0">
                <a:latin typeface="Roboto" panose="02000000000000000000" pitchFamily="2" charset="0"/>
                <a:ea typeface="Roboto" panose="02000000000000000000" pitchFamily="2" charset="0"/>
              </a:rPr>
              <a:t>Bâtie à la fin du XVIIIème siècle, La </a:t>
            </a:r>
            <a:r>
              <a:rPr lang="fr-FR" sz="1600" dirty="0" err="1">
                <a:latin typeface="Roboto" panose="02000000000000000000" pitchFamily="2" charset="0"/>
                <a:ea typeface="Roboto" panose="02000000000000000000" pitchFamily="2" charset="0"/>
              </a:rPr>
              <a:t>Blondellerie</a:t>
            </a:r>
            <a:r>
              <a:rPr lang="fr-FR" sz="1600" dirty="0">
                <a:latin typeface="Roboto" panose="02000000000000000000" pitchFamily="2" charset="0"/>
                <a:ea typeface="Roboto" panose="02000000000000000000" pitchFamily="2" charset="0"/>
              </a:rPr>
              <a:t> est une propriété située au cœur de la luxuriante Vallée de la Loire à 1h40 de Paris.</a:t>
            </a:r>
          </a:p>
          <a:p>
            <a:pPr lvl="0" algn="just"/>
            <a:endParaRPr lang="fr-FR" sz="1600" dirty="0">
              <a:latin typeface="Roboto" panose="02000000000000000000" pitchFamily="2" charset="0"/>
              <a:ea typeface="Roboto" panose="02000000000000000000" pitchFamily="2" charset="0"/>
            </a:endParaRPr>
          </a:p>
          <a:p>
            <a:pPr lvl="0" algn="just"/>
            <a:r>
              <a:rPr lang="fr-FR" sz="1600" dirty="0">
                <a:latin typeface="Roboto" panose="02000000000000000000" pitchFamily="2" charset="0"/>
                <a:ea typeface="Roboto" panose="02000000000000000000" pitchFamily="2" charset="0"/>
              </a:rPr>
              <a:t>Le domaine dispose d’un ancien séchoir à tabac et d’une tour d’exposition restaurée en salles de réception et aménagée autour des œuvres pittoresques de Marie Laurence de Chauvigny de Blot. </a:t>
            </a:r>
          </a:p>
          <a:p>
            <a:pPr lvl="0" algn="just"/>
            <a:r>
              <a:rPr lang="fr-FR" sz="1600" dirty="0">
                <a:latin typeface="Roboto" panose="02000000000000000000" pitchFamily="2" charset="0"/>
                <a:ea typeface="Roboto" panose="02000000000000000000" pitchFamily="2" charset="0"/>
              </a:rPr>
              <a:t> </a:t>
            </a:r>
          </a:p>
          <a:p>
            <a:pPr lvl="0" algn="just"/>
            <a:r>
              <a:rPr lang="fr-FR" sz="1600" dirty="0">
                <a:latin typeface="Roboto" panose="02000000000000000000" pitchFamily="2" charset="0"/>
                <a:ea typeface="Roboto" panose="02000000000000000000" pitchFamily="2" charset="0"/>
              </a:rPr>
              <a:t>Cette propriété présente également un manoir au cœur d’un territoire de 200 hectares mêlant jardins, plaines, forêts et étangs.  </a:t>
            </a:r>
          </a:p>
          <a:p>
            <a:pPr lvl="0" algn="just"/>
            <a:endParaRPr lang="fr-FR" sz="1600" dirty="0">
              <a:latin typeface="Roboto" panose="02000000000000000000" pitchFamily="2" charset="0"/>
              <a:ea typeface="Roboto" panose="02000000000000000000" pitchFamily="2" charset="0"/>
            </a:endParaRPr>
          </a:p>
          <a:p>
            <a:pPr lvl="0" algn="just"/>
            <a:r>
              <a:rPr lang="fr-FR" sz="1600" dirty="0">
                <a:latin typeface="Roboto" panose="02000000000000000000" pitchFamily="2" charset="0"/>
                <a:ea typeface="Roboto" panose="02000000000000000000" pitchFamily="2" charset="0"/>
              </a:rPr>
              <a:t>La </a:t>
            </a:r>
            <a:r>
              <a:rPr lang="fr-FR" sz="1600" dirty="0" err="1">
                <a:latin typeface="Roboto" panose="02000000000000000000" pitchFamily="2" charset="0"/>
                <a:ea typeface="Roboto" panose="02000000000000000000" pitchFamily="2" charset="0"/>
              </a:rPr>
              <a:t>Blondellerie</a:t>
            </a:r>
            <a:r>
              <a:rPr lang="fr-FR" sz="1600" dirty="0">
                <a:latin typeface="Roboto" panose="02000000000000000000" pitchFamily="2" charset="0"/>
                <a:ea typeface="Roboto" panose="02000000000000000000" pitchFamily="2" charset="0"/>
              </a:rPr>
              <a:t> offre ainsi  un cadre rare et confidentiel permettant de profiter de la magie de la campagne en toute intimité. </a:t>
            </a:r>
            <a:endParaRPr sz="1600" dirty="0">
              <a:latin typeface="Roboto" panose="02000000000000000000" pitchFamily="2" charset="0"/>
              <a:ea typeface="Roboto" panose="02000000000000000000" pitchFamily="2" charset="0"/>
              <a:sym typeface="Lato"/>
            </a:endParaRPr>
          </a:p>
        </p:txBody>
      </p:sp>
      <p:cxnSp>
        <p:nvCxnSpPr>
          <p:cNvPr id="11" name="Google Shape;470;p2">
            <a:extLst>
              <a:ext uri="{FF2B5EF4-FFF2-40B4-BE49-F238E27FC236}">
                <a16:creationId xmlns:a16="http://schemas.microsoft.com/office/drawing/2014/main" id="{64D22821-D940-364E-994B-9861A6E1E09A}"/>
              </a:ext>
            </a:extLst>
          </p:cNvPr>
          <p:cNvCxnSpPr>
            <a:cxnSpLocks/>
          </p:cNvCxnSpPr>
          <p:nvPr/>
        </p:nvCxnSpPr>
        <p:spPr>
          <a:xfrm>
            <a:off x="4355062" y="1711296"/>
            <a:ext cx="479100" cy="0"/>
          </a:xfrm>
          <a:prstGeom prst="straightConnector1">
            <a:avLst/>
          </a:prstGeom>
          <a:noFill/>
          <a:ln w="28575" cap="flat" cmpd="sng">
            <a:solidFill>
              <a:schemeClr val="tx1"/>
            </a:solidFill>
            <a:prstDash val="solid"/>
            <a:miter lim="800000"/>
            <a:headEnd type="none" w="sm" len="sm"/>
            <a:tailEnd type="none" w="sm" len="sm"/>
          </a:ln>
        </p:spPr>
      </p:cxnSp>
      <p:sp>
        <p:nvSpPr>
          <p:cNvPr id="12" name="ZoneTexte 11">
            <a:extLst>
              <a:ext uri="{FF2B5EF4-FFF2-40B4-BE49-F238E27FC236}">
                <a16:creationId xmlns:a16="http://schemas.microsoft.com/office/drawing/2014/main" id="{AE1008FF-547B-0849-BDA7-06C4E51551EA}"/>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4</a:t>
            </a:r>
          </a:p>
        </p:txBody>
      </p:sp>
    </p:spTree>
    <p:extLst>
      <p:ext uri="{BB962C8B-B14F-4D97-AF65-F5344CB8AC3E}">
        <p14:creationId xmlns:p14="http://schemas.microsoft.com/office/powerpoint/2010/main" val="1619769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F800644-4E8D-9047-9850-73639141021C}"/>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780478" y="959855"/>
            <a:ext cx="8631044" cy="5290263"/>
          </a:xfrm>
          <a:prstGeom prst="rect">
            <a:avLst/>
          </a:prstGeom>
        </p:spPr>
      </p:pic>
      <p:cxnSp>
        <p:nvCxnSpPr>
          <p:cNvPr id="10" name="Google Shape;470;p2">
            <a:extLst>
              <a:ext uri="{FF2B5EF4-FFF2-40B4-BE49-F238E27FC236}">
                <a16:creationId xmlns:a16="http://schemas.microsoft.com/office/drawing/2014/main" id="{CF4DB5A9-CAC7-E643-ACF0-DDD3114BC3C4}"/>
              </a:ext>
            </a:extLst>
          </p:cNvPr>
          <p:cNvCxnSpPr/>
          <p:nvPr/>
        </p:nvCxnSpPr>
        <p:spPr>
          <a:xfrm>
            <a:off x="5849814" y="630265"/>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11" name="Google Shape;469;p2">
            <a:extLst>
              <a:ext uri="{FF2B5EF4-FFF2-40B4-BE49-F238E27FC236}">
                <a16:creationId xmlns:a16="http://schemas.microsoft.com/office/drawing/2014/main" id="{CCC3A1A4-33C8-6C4F-9947-BAE2303FCD20}"/>
              </a:ext>
            </a:extLst>
          </p:cNvPr>
          <p:cNvSpPr/>
          <p:nvPr/>
        </p:nvSpPr>
        <p:spPr>
          <a:xfrm>
            <a:off x="1452948" y="786906"/>
            <a:ext cx="9286104" cy="5635538"/>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 name="Google Shape;476;p3">
            <a:extLst>
              <a:ext uri="{FF2B5EF4-FFF2-40B4-BE49-F238E27FC236}">
                <a16:creationId xmlns:a16="http://schemas.microsoft.com/office/drawing/2014/main" id="{DEA87B49-6520-3645-A032-18C265E8374A}"/>
              </a:ext>
            </a:extLst>
          </p:cNvPr>
          <p:cNvSpPr txBox="1">
            <a:spLocks/>
          </p:cNvSpPr>
          <p:nvPr/>
        </p:nvSpPr>
        <p:spPr>
          <a:xfrm>
            <a:off x="1" y="76226"/>
            <a:ext cx="12192000" cy="554038"/>
          </a:xfrm>
          <a:prstGeom prst="rect">
            <a:avLst/>
          </a:prstGeom>
          <a:noFill/>
          <a:ln>
            <a:noFill/>
          </a:ln>
        </p:spPr>
        <p:txBody>
          <a:bodyPr spcFirstLastPara="1" wrap="square" lIns="91425" tIns="45700" rIns="91425" bIns="45700" anchor="t" anchorCtr="0">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90000"/>
              </a:lnSpc>
              <a:spcBef>
                <a:spcPts val="0"/>
              </a:spcBef>
              <a:buClr>
                <a:schemeClr val="dk1"/>
              </a:buClr>
              <a:buSzPts val="3300"/>
              <a:buFont typeface="Montserrat"/>
              <a:buNone/>
            </a:pPr>
            <a:r>
              <a:rPr lang="fr-FR" sz="3000" b="1" dirty="0">
                <a:solidFill>
                  <a:schemeClr val="tx1"/>
                </a:solidFill>
                <a:latin typeface="Montserrat"/>
              </a:rPr>
              <a:t>IMPLANTATION</a:t>
            </a:r>
          </a:p>
        </p:txBody>
      </p:sp>
      <p:sp>
        <p:nvSpPr>
          <p:cNvPr id="7" name="Google Shape;486;p4">
            <a:extLst>
              <a:ext uri="{FF2B5EF4-FFF2-40B4-BE49-F238E27FC236}">
                <a16:creationId xmlns:a16="http://schemas.microsoft.com/office/drawing/2014/main" id="{8EBFB2C9-3E1E-6B4A-BB92-25EA1804D757}"/>
              </a:ext>
            </a:extLst>
          </p:cNvPr>
          <p:cNvSpPr/>
          <p:nvPr/>
        </p:nvSpPr>
        <p:spPr>
          <a:xfrm>
            <a:off x="6328914" y="4282908"/>
            <a:ext cx="1352762" cy="501647"/>
          </a:xfrm>
          <a:prstGeom prst="rect">
            <a:avLst/>
          </a:prstGeom>
          <a:solidFill>
            <a:schemeClr val="accent6">
              <a:lumMod val="50000"/>
              <a:alpha val="51764"/>
            </a:schemeClr>
          </a:solidFill>
          <a:ln w="12700" cap="flat" cmpd="sng">
            <a:solidFill>
              <a:srgbClr val="846631"/>
            </a:solidFill>
            <a:prstDash val="solid"/>
            <a:miter lim="800000"/>
            <a:headEnd type="none" w="sm" len="sm"/>
            <a:tailEnd type="none" w="sm" len="sm"/>
          </a:ln>
        </p:spPr>
        <p:txBody>
          <a:bodyPr spcFirstLastPara="1" wrap="square" lIns="91425" tIns="45700" rIns="91425" bIns="45700" anchor="ctr" anchorCtr="0">
            <a:noAutofit/>
          </a:bodyPr>
          <a:lstStyle/>
          <a:p>
            <a:pPr algn="ctr"/>
            <a:r>
              <a:rPr lang="fr-FR" sz="1400" dirty="0">
                <a:solidFill>
                  <a:schemeClr val="bg1"/>
                </a:solidFill>
                <a:latin typeface="Montserrat"/>
                <a:ea typeface="+mj-ea"/>
                <a:cs typeface="+mj-cs"/>
              </a:rPr>
              <a:t>ESPACE DINATOIRE</a:t>
            </a:r>
            <a:endParaRPr sz="1400" dirty="0">
              <a:solidFill>
                <a:schemeClr val="bg1"/>
              </a:solidFill>
              <a:latin typeface="Montserrat"/>
              <a:ea typeface="+mj-ea"/>
              <a:cs typeface="+mj-cs"/>
            </a:endParaRPr>
          </a:p>
        </p:txBody>
      </p:sp>
      <p:sp>
        <p:nvSpPr>
          <p:cNvPr id="8" name="Google Shape;487;p4">
            <a:extLst>
              <a:ext uri="{FF2B5EF4-FFF2-40B4-BE49-F238E27FC236}">
                <a16:creationId xmlns:a16="http://schemas.microsoft.com/office/drawing/2014/main" id="{2101F246-FD12-8E4D-B695-8A0351DECD71}"/>
              </a:ext>
            </a:extLst>
          </p:cNvPr>
          <p:cNvSpPr/>
          <p:nvPr/>
        </p:nvSpPr>
        <p:spPr>
          <a:xfrm>
            <a:off x="4476033" y="2266143"/>
            <a:ext cx="1267567" cy="501647"/>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dirty="0">
                <a:solidFill>
                  <a:schemeClr val="bg1"/>
                </a:solidFill>
                <a:latin typeface="Montserrat"/>
                <a:ea typeface="+mj-ea"/>
                <a:cs typeface="+mj-cs"/>
              </a:rPr>
              <a:t>SALLES DE SÉMINAIRE</a:t>
            </a:r>
            <a:endParaRPr sz="1400" dirty="0">
              <a:solidFill>
                <a:schemeClr val="bg1"/>
              </a:solidFill>
              <a:latin typeface="Montserrat"/>
              <a:ea typeface="+mj-ea"/>
              <a:cs typeface="+mj-cs"/>
            </a:endParaRPr>
          </a:p>
        </p:txBody>
      </p:sp>
      <p:pic>
        <p:nvPicPr>
          <p:cNvPr id="12" name="Image 11" descr="Une image contenant portable, ordinateur, noir&#10;&#10;Description générée automatiquement">
            <a:extLst>
              <a:ext uri="{FF2B5EF4-FFF2-40B4-BE49-F238E27FC236}">
                <a16:creationId xmlns:a16="http://schemas.microsoft.com/office/drawing/2014/main" id="{BFE7CB7B-777F-B34D-B30A-C2A4B536C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2800" y="6172200"/>
            <a:ext cx="1077960" cy="599540"/>
          </a:xfrm>
          <a:prstGeom prst="rect">
            <a:avLst/>
          </a:prstGeom>
        </p:spPr>
      </p:pic>
      <p:sp>
        <p:nvSpPr>
          <p:cNvPr id="14" name="Google Shape;487;p4">
            <a:extLst>
              <a:ext uri="{FF2B5EF4-FFF2-40B4-BE49-F238E27FC236}">
                <a16:creationId xmlns:a16="http://schemas.microsoft.com/office/drawing/2014/main" id="{A33C8E66-4E57-514A-BDA4-25352C2D16DA}"/>
              </a:ext>
            </a:extLst>
          </p:cNvPr>
          <p:cNvSpPr/>
          <p:nvPr/>
        </p:nvSpPr>
        <p:spPr>
          <a:xfrm>
            <a:off x="5506732" y="3195200"/>
            <a:ext cx="1075620" cy="409475"/>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dirty="0">
                <a:solidFill>
                  <a:schemeClr val="bg1"/>
                </a:solidFill>
                <a:latin typeface="Montserrat"/>
                <a:ea typeface="+mj-ea"/>
                <a:cs typeface="+mj-cs"/>
              </a:rPr>
              <a:t>MANOIR</a:t>
            </a:r>
            <a:endParaRPr sz="1400" dirty="0">
              <a:solidFill>
                <a:schemeClr val="bg1"/>
              </a:solidFill>
              <a:latin typeface="Montserrat"/>
              <a:ea typeface="+mj-ea"/>
              <a:cs typeface="+mj-cs"/>
            </a:endParaRPr>
          </a:p>
        </p:txBody>
      </p:sp>
      <p:sp>
        <p:nvSpPr>
          <p:cNvPr id="15" name="Google Shape;487;p4">
            <a:extLst>
              <a:ext uri="{FF2B5EF4-FFF2-40B4-BE49-F238E27FC236}">
                <a16:creationId xmlns:a16="http://schemas.microsoft.com/office/drawing/2014/main" id="{111F94BD-CE99-6448-AE98-E2A97E223CC7}"/>
              </a:ext>
            </a:extLst>
          </p:cNvPr>
          <p:cNvSpPr/>
          <p:nvPr/>
        </p:nvSpPr>
        <p:spPr>
          <a:xfrm>
            <a:off x="6295186" y="1593290"/>
            <a:ext cx="1267567" cy="501647"/>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dirty="0">
                <a:solidFill>
                  <a:schemeClr val="bg1"/>
                </a:solidFill>
                <a:latin typeface="Montserrat"/>
                <a:ea typeface="+mj-ea"/>
                <a:cs typeface="+mj-cs"/>
              </a:rPr>
              <a:t>SÉCHOIR À TABAC</a:t>
            </a:r>
            <a:endParaRPr sz="1400" dirty="0">
              <a:solidFill>
                <a:schemeClr val="bg1"/>
              </a:solidFill>
              <a:latin typeface="Montserrat"/>
              <a:ea typeface="+mj-ea"/>
              <a:cs typeface="+mj-cs"/>
            </a:endParaRPr>
          </a:p>
        </p:txBody>
      </p:sp>
      <p:sp>
        <p:nvSpPr>
          <p:cNvPr id="13" name="ZoneTexte 12">
            <a:extLst>
              <a:ext uri="{FF2B5EF4-FFF2-40B4-BE49-F238E27FC236}">
                <a16:creationId xmlns:a16="http://schemas.microsoft.com/office/drawing/2014/main" id="{D93F9D07-D340-DA49-AEBA-163565BDF9C1}"/>
              </a:ext>
            </a:extLst>
          </p:cNvPr>
          <p:cNvSpPr txBox="1"/>
          <p:nvPr/>
        </p:nvSpPr>
        <p:spPr>
          <a:xfrm>
            <a:off x="0" y="6445770"/>
            <a:ext cx="12192000" cy="369332"/>
          </a:xfrm>
          <a:prstGeom prst="rect">
            <a:avLst/>
          </a:prstGeom>
          <a:noFill/>
        </p:spPr>
        <p:txBody>
          <a:bodyPr wrap="square" rtlCol="0">
            <a:spAutoFit/>
          </a:bodyPr>
          <a:lstStyle/>
          <a:p>
            <a:pPr algn="ctr"/>
            <a:endParaRPr lang="fr-FR" dirty="0">
              <a:solidFill>
                <a:schemeClr val="tx1">
                  <a:lumMod val="50000"/>
                  <a:lumOff val="50000"/>
                </a:schemeClr>
              </a:solidFill>
            </a:endParaRPr>
          </a:p>
        </p:txBody>
      </p:sp>
      <p:sp>
        <p:nvSpPr>
          <p:cNvPr id="18" name="ZoneTexte 17">
            <a:extLst>
              <a:ext uri="{FF2B5EF4-FFF2-40B4-BE49-F238E27FC236}">
                <a16:creationId xmlns:a16="http://schemas.microsoft.com/office/drawing/2014/main" id="{2C23EC7D-9E9A-1640-BEF1-4E79A0018CB7}"/>
              </a:ext>
            </a:extLst>
          </p:cNvPr>
          <p:cNvSpPr txBox="1"/>
          <p:nvPr/>
        </p:nvSpPr>
        <p:spPr>
          <a:xfrm>
            <a:off x="0" y="6480522"/>
            <a:ext cx="12192000" cy="369332"/>
          </a:xfrm>
          <a:prstGeom prst="rect">
            <a:avLst/>
          </a:prstGeom>
          <a:noFill/>
        </p:spPr>
        <p:txBody>
          <a:bodyPr wrap="square" rtlCol="0">
            <a:spAutoFit/>
          </a:bodyPr>
          <a:lstStyle/>
          <a:p>
            <a:r>
              <a:rPr lang="fr-FR" dirty="0">
                <a:solidFill>
                  <a:schemeClr val="tx1">
                    <a:lumMod val="50000"/>
                    <a:lumOff val="50000"/>
                  </a:schemeClr>
                </a:solidFill>
              </a:rPr>
              <a:t>               5</a:t>
            </a:r>
          </a:p>
        </p:txBody>
      </p:sp>
    </p:spTree>
    <p:extLst>
      <p:ext uri="{BB962C8B-B14F-4D97-AF65-F5344CB8AC3E}">
        <p14:creationId xmlns:p14="http://schemas.microsoft.com/office/powerpoint/2010/main" val="236419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g895fcf4734_0_1"/>
          <p:cNvSpPr/>
          <p:nvPr/>
        </p:nvSpPr>
        <p:spPr>
          <a:xfrm>
            <a:off x="0" y="4572457"/>
            <a:ext cx="12192000" cy="22854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ato"/>
              <a:buNone/>
            </a:pPr>
            <a:endParaRPr sz="1800" b="0" i="0" u="none" strike="noStrike" cap="none" dirty="0">
              <a:solidFill>
                <a:srgbClr val="FFFFFF"/>
              </a:solidFill>
              <a:latin typeface="Twentieth Century"/>
              <a:ea typeface="Twentieth Century"/>
              <a:cs typeface="Twentieth Century"/>
              <a:sym typeface="Twentieth Century"/>
            </a:endParaRPr>
          </a:p>
        </p:txBody>
      </p:sp>
      <p:sp>
        <p:nvSpPr>
          <p:cNvPr id="461" name="Google Shape;461;g895fcf4734_0_1"/>
          <p:cNvSpPr txBox="1">
            <a:spLocks noGrp="1"/>
          </p:cNvSpPr>
          <p:nvPr>
            <p:ph type="title"/>
          </p:nvPr>
        </p:nvSpPr>
        <p:spPr>
          <a:xfrm>
            <a:off x="10" y="5469799"/>
            <a:ext cx="12191989" cy="126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Montserrat"/>
              <a:buNone/>
            </a:pPr>
            <a:r>
              <a:rPr lang="fr-FR" sz="3000" dirty="0">
                <a:solidFill>
                  <a:schemeClr val="tx1"/>
                </a:solidFill>
              </a:rPr>
              <a:t>LES ESPACES</a:t>
            </a:r>
            <a:endParaRPr sz="3000" dirty="0">
              <a:solidFill>
                <a:schemeClr val="tx1"/>
              </a:solidFill>
            </a:endParaRPr>
          </a:p>
        </p:txBody>
      </p:sp>
      <p:sp>
        <p:nvSpPr>
          <p:cNvPr id="7" name="ZoneTexte 6">
            <a:extLst>
              <a:ext uri="{FF2B5EF4-FFF2-40B4-BE49-F238E27FC236}">
                <a16:creationId xmlns:a16="http://schemas.microsoft.com/office/drawing/2014/main" id="{ED86FBF9-F89F-A545-A317-ED154BB65009}"/>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6</a:t>
            </a:r>
          </a:p>
        </p:txBody>
      </p:sp>
      <p:pic>
        <p:nvPicPr>
          <p:cNvPr id="3" name="Image 2">
            <a:extLst>
              <a:ext uri="{FF2B5EF4-FFF2-40B4-BE49-F238E27FC236}">
                <a16:creationId xmlns:a16="http://schemas.microsoft.com/office/drawing/2014/main" id="{CE574BBC-33E0-8043-BE3D-94668D396C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88650" y="455635"/>
            <a:ext cx="9814700" cy="5259522"/>
          </a:xfrm>
          <a:prstGeom prst="rect">
            <a:avLst/>
          </a:prstGeom>
        </p:spPr>
      </p:pic>
    </p:spTree>
    <p:extLst>
      <p:ext uri="{BB962C8B-B14F-4D97-AF65-F5344CB8AC3E}">
        <p14:creationId xmlns:p14="http://schemas.microsoft.com/office/powerpoint/2010/main" val="125850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10" descr="Une image contenant herbe, extérieur, bâtiment, maison&#10;&#10;Description générée automatiquement">
            <a:extLst>
              <a:ext uri="{FF2B5EF4-FFF2-40B4-BE49-F238E27FC236}">
                <a16:creationId xmlns:a16="http://schemas.microsoft.com/office/drawing/2014/main" id="{3862AD50-8D59-BC49-A126-1F9F379B66C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pic>
        <p:nvPicPr>
          <p:cNvPr id="7" name="Google Shape;518;p7">
            <a:extLst>
              <a:ext uri="{FF2B5EF4-FFF2-40B4-BE49-F238E27FC236}">
                <a16:creationId xmlns:a16="http://schemas.microsoft.com/office/drawing/2014/main" id="{5F43C003-3BDB-8D42-A15E-1ADD480B7A26}"/>
              </a:ext>
            </a:extLst>
          </p:cNvPr>
          <p:cNvPicPr preferRelativeResize="0">
            <a:picLocks noGrp="1"/>
          </p:cNvPicPr>
          <p:nvPr>
            <p:ph type="pic" idx="3"/>
          </p:nvPr>
        </p:nvPicPr>
        <p:blipFill rotWithShape="1">
          <a:blip r:embed="rId3" cstate="print">
            <a:alphaModFix/>
            <a:extLst>
              <a:ext uri="{28A0092B-C50C-407E-A947-70E740481C1C}">
                <a14:useLocalDpi xmlns:a14="http://schemas.microsoft.com/office/drawing/2010/main"/>
              </a:ext>
            </a:extLst>
          </a:blip>
          <a:srcRect/>
          <a:stretch/>
        </p:blipFill>
        <p:spPr>
          <a:prstGeom prst="rect">
            <a:avLst/>
          </a:prstGeom>
          <a:noFill/>
          <a:ln>
            <a:noFill/>
          </a:ln>
          <a:effectLst>
            <a:outerShdw blurRad="57150" dist="19050" dir="5400000" algn="bl" rotWithShape="0">
              <a:srgbClr val="000000">
                <a:alpha val="50000"/>
              </a:srgbClr>
            </a:outerShdw>
          </a:effectLst>
        </p:spPr>
      </p:pic>
      <p:pic>
        <p:nvPicPr>
          <p:cNvPr id="8" name="Espace réservé pour une image  7" descr="Une image contenant herbe, extérieur, gens, champ&#10;&#10;Description générée automatiquement">
            <a:extLst>
              <a:ext uri="{FF2B5EF4-FFF2-40B4-BE49-F238E27FC236}">
                <a16:creationId xmlns:a16="http://schemas.microsoft.com/office/drawing/2014/main" id="{743F975B-B3AB-8B43-A83F-99843A18C86B}"/>
              </a:ext>
            </a:extLst>
          </p:cNvPr>
          <p:cNvPicPr>
            <a:picLocks noGrp="1" noChangeAspect="1"/>
          </p:cNvPicPr>
          <p:nvPr>
            <p:ph type="pic" idx="4"/>
          </p:nvPr>
        </p:nvPicPr>
        <p:blipFill rotWithShape="1">
          <a:blip r:embed="rId4" cstate="print">
            <a:extLst>
              <a:ext uri="{BEBA8EAE-BF5A-486C-A8C5-ECC9F3942E4B}">
                <a14:imgProps xmlns:a14="http://schemas.microsoft.com/office/drawing/2010/main">
                  <a14:imgLayer r:embed="rId5">
                    <a14:imgEffect>
                      <a14:brightnessContrast contrast="14000"/>
                    </a14:imgEffect>
                  </a14:imgLayer>
                </a14:imgProps>
              </a:ext>
              <a:ext uri="{28A0092B-C50C-407E-A947-70E740481C1C}">
                <a14:useLocalDpi xmlns:a14="http://schemas.microsoft.com/office/drawing/2010/main"/>
              </a:ext>
            </a:extLst>
          </a:blip>
          <a:srcRect b="-885"/>
          <a:stretch/>
        </p:blipFill>
        <p:spPr>
          <a:xfrm>
            <a:off x="9142477" y="2924907"/>
            <a:ext cx="2133599" cy="2672860"/>
          </a:xfrm>
          <a:prstGeom prst="rect">
            <a:avLst/>
          </a:prstGeom>
        </p:spPr>
      </p:pic>
      <p:sp>
        <p:nvSpPr>
          <p:cNvPr id="9" name="Titre 2">
            <a:extLst>
              <a:ext uri="{FF2B5EF4-FFF2-40B4-BE49-F238E27FC236}">
                <a16:creationId xmlns:a16="http://schemas.microsoft.com/office/drawing/2014/main" id="{FE9EF943-5E32-0C4E-9CD0-E7AB6C3CCA91}"/>
              </a:ext>
            </a:extLst>
          </p:cNvPr>
          <p:cNvSpPr>
            <a:spLocks noGrp="1"/>
          </p:cNvSpPr>
          <p:nvPr>
            <p:ph type="title"/>
          </p:nvPr>
        </p:nvSpPr>
        <p:spPr>
          <a:xfrm>
            <a:off x="738661" y="489325"/>
            <a:ext cx="4521798" cy="998631"/>
          </a:xfrm>
        </p:spPr>
        <p:txBody>
          <a:bodyPr>
            <a:normAutofit fontScale="90000"/>
          </a:bodyPr>
          <a:lstStyle/>
          <a:p>
            <a:pPr algn="ctr"/>
            <a:r>
              <a:rPr lang="fr-FR" dirty="0"/>
              <a:t>LA TOUR D’EXPOSITION</a:t>
            </a:r>
            <a:br>
              <a:rPr lang="fr-FR" dirty="0"/>
            </a:br>
            <a:br>
              <a:rPr lang="fr-FR" dirty="0"/>
            </a:br>
            <a:endParaRPr lang="fr-FR" dirty="0"/>
          </a:p>
        </p:txBody>
      </p:sp>
      <p:sp>
        <p:nvSpPr>
          <p:cNvPr id="10" name="ZoneTexte 9">
            <a:extLst>
              <a:ext uri="{FF2B5EF4-FFF2-40B4-BE49-F238E27FC236}">
                <a16:creationId xmlns:a16="http://schemas.microsoft.com/office/drawing/2014/main" id="{D5F5F539-2FAA-A947-84B5-1404640EB082}"/>
              </a:ext>
            </a:extLst>
          </p:cNvPr>
          <p:cNvSpPr txBox="1"/>
          <p:nvPr/>
        </p:nvSpPr>
        <p:spPr>
          <a:xfrm>
            <a:off x="891540" y="2006512"/>
            <a:ext cx="4051935" cy="4462760"/>
          </a:xfrm>
          <a:prstGeom prst="rect">
            <a:avLst/>
          </a:prstGeom>
          <a:noFill/>
        </p:spPr>
        <p:txBody>
          <a:bodyPr wrap="square" rtlCol="0">
            <a:spAutoFit/>
          </a:bodyPr>
          <a:lstStyle/>
          <a:p>
            <a:pPr lvl="0" algn="just"/>
            <a:r>
              <a:rPr lang="fr-FR" sz="1600" dirty="0">
                <a:latin typeface="Roboto" panose="02000000000000000000" pitchFamily="2" charset="0"/>
                <a:ea typeface="Roboto" panose="02000000000000000000" pitchFamily="2" charset="0"/>
              </a:rPr>
              <a:t>Ancienne tour de stockage de grain, </a:t>
            </a:r>
          </a:p>
          <a:p>
            <a:pPr lvl="0" algn="just"/>
            <a:r>
              <a:rPr lang="fr-FR" sz="1600" dirty="0">
                <a:latin typeface="Roboto" panose="02000000000000000000" pitchFamily="2" charset="0"/>
                <a:ea typeface="Roboto" panose="02000000000000000000" pitchFamily="2" charset="0"/>
              </a:rPr>
              <a:t>elle abrite aujourd’hui les œuvres de Marie Laurence de Chauvigny de Blot, propriétaire des lieux. </a:t>
            </a:r>
          </a:p>
          <a:p>
            <a:pPr lvl="0" algn="just"/>
            <a:endParaRPr lang="fr-FR" sz="1600" dirty="0">
              <a:latin typeface="Roboto" panose="02000000000000000000" pitchFamily="2" charset="0"/>
              <a:ea typeface="Roboto" panose="02000000000000000000" pitchFamily="2" charset="0"/>
            </a:endParaRPr>
          </a:p>
          <a:p>
            <a:pPr lvl="0" algn="just"/>
            <a:r>
              <a:rPr lang="fr-FR" sz="1600" dirty="0">
                <a:latin typeface="Roboto" panose="02000000000000000000" pitchFamily="2" charset="0"/>
                <a:ea typeface="Roboto" panose="02000000000000000000" pitchFamily="2" charset="0"/>
              </a:rPr>
              <a:t>La tour comprend 4 salles de 30 à 45m2 ainsi qu’une cour extérieure privative. </a:t>
            </a:r>
          </a:p>
          <a:p>
            <a:pPr lvl="0" algn="just"/>
            <a:endParaRPr lang="fr-FR" sz="1600" dirty="0">
              <a:latin typeface="Roboto" panose="02000000000000000000" pitchFamily="2" charset="0"/>
              <a:ea typeface="Roboto" panose="02000000000000000000" pitchFamily="2" charset="0"/>
            </a:endParaRPr>
          </a:p>
          <a:p>
            <a:pPr lvl="0" algn="just"/>
            <a:r>
              <a:rPr lang="fr-FR" sz="1600" dirty="0">
                <a:latin typeface="Roboto" panose="02000000000000000000" pitchFamily="2" charset="0"/>
                <a:ea typeface="Roboto" panose="02000000000000000000" pitchFamily="2" charset="0"/>
              </a:rPr>
              <a:t>Toutes les salles sont équipées et le mobilier est résident. </a:t>
            </a:r>
          </a:p>
          <a:p>
            <a:pPr lvl="0" algn="just"/>
            <a:endParaRPr lang="fr-FR" sz="1600" dirty="0">
              <a:latin typeface="Roboto" panose="02000000000000000000" pitchFamily="2" charset="0"/>
              <a:ea typeface="Roboto" panose="02000000000000000000" pitchFamily="2" charset="0"/>
            </a:endParaRPr>
          </a:p>
          <a:p>
            <a:pPr lvl="0" algn="just"/>
            <a:r>
              <a:rPr lang="fr-FR" sz="1600" dirty="0">
                <a:latin typeface="Roboto" panose="02000000000000000000" pitchFamily="2" charset="0"/>
                <a:ea typeface="Roboto" panose="02000000000000000000" pitchFamily="2" charset="0"/>
              </a:rPr>
              <a:t>Vous pourrez aussi profiter des espaces verts du domaine à définir avec le propriétaire. </a:t>
            </a:r>
          </a:p>
          <a:p>
            <a:br>
              <a:rPr lang="fr-FR" sz="2000" dirty="0">
                <a:solidFill>
                  <a:schemeClr val="dk1"/>
                </a:solidFill>
                <a:latin typeface="Montserrat"/>
                <a:sym typeface="Montserrat"/>
              </a:rPr>
            </a:br>
            <a:br>
              <a:rPr lang="fr-FR" sz="2000" dirty="0">
                <a:solidFill>
                  <a:schemeClr val="dk1"/>
                </a:solidFill>
                <a:latin typeface="Montserrat"/>
                <a:sym typeface="Montserrat"/>
              </a:rPr>
            </a:br>
            <a:endParaRPr lang="fr-FR" sz="2000" dirty="0">
              <a:solidFill>
                <a:schemeClr val="dk1"/>
              </a:solidFill>
              <a:latin typeface="Montserrat"/>
              <a:sym typeface="Montserrat"/>
            </a:endParaRPr>
          </a:p>
        </p:txBody>
      </p:sp>
      <p:cxnSp>
        <p:nvCxnSpPr>
          <p:cNvPr id="11" name="Google Shape;470;p2">
            <a:extLst>
              <a:ext uri="{FF2B5EF4-FFF2-40B4-BE49-F238E27FC236}">
                <a16:creationId xmlns:a16="http://schemas.microsoft.com/office/drawing/2014/main" id="{4E429AEB-4FA7-C943-AB3A-704DB8C8D764}"/>
              </a:ext>
            </a:extLst>
          </p:cNvPr>
          <p:cNvCxnSpPr>
            <a:cxnSpLocks/>
          </p:cNvCxnSpPr>
          <p:nvPr/>
        </p:nvCxnSpPr>
        <p:spPr>
          <a:xfrm>
            <a:off x="2520460" y="1724844"/>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12" name="Rectangle 11" title="Side bar">
            <a:extLst>
              <a:ext uri="{FF2B5EF4-FFF2-40B4-BE49-F238E27FC236}">
                <a16:creationId xmlns:a16="http://schemas.microsoft.com/office/drawing/2014/main" id="{B585516F-0E20-1B42-84B5-553BA9E53E88}"/>
              </a:ext>
            </a:extLst>
          </p:cNvP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ZoneTexte 13">
            <a:extLst>
              <a:ext uri="{FF2B5EF4-FFF2-40B4-BE49-F238E27FC236}">
                <a16:creationId xmlns:a16="http://schemas.microsoft.com/office/drawing/2014/main" id="{387572F3-F142-9740-B0AE-E154423D334D}"/>
              </a:ext>
            </a:extLst>
          </p:cNvPr>
          <p:cNvSpPr txBox="1"/>
          <p:nvPr/>
        </p:nvSpPr>
        <p:spPr>
          <a:xfrm>
            <a:off x="0" y="6475674"/>
            <a:ext cx="12192000" cy="369332"/>
          </a:xfrm>
          <a:prstGeom prst="rect">
            <a:avLst/>
          </a:prstGeom>
          <a:noFill/>
        </p:spPr>
        <p:txBody>
          <a:bodyPr wrap="square" rtlCol="0">
            <a:spAutoFit/>
          </a:bodyPr>
          <a:lstStyle/>
          <a:p>
            <a:r>
              <a:rPr lang="fr-FR" dirty="0">
                <a:solidFill>
                  <a:schemeClr val="tx1">
                    <a:lumMod val="50000"/>
                    <a:lumOff val="50000"/>
                  </a:schemeClr>
                </a:solidFill>
              </a:rPr>
              <a:t>               7</a:t>
            </a:r>
          </a:p>
        </p:txBody>
      </p:sp>
    </p:spTree>
    <p:extLst>
      <p:ext uri="{BB962C8B-B14F-4D97-AF65-F5344CB8AC3E}">
        <p14:creationId xmlns:p14="http://schemas.microsoft.com/office/powerpoint/2010/main" val="249199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172735" y="543331"/>
            <a:ext cx="4601358" cy="541463"/>
          </a:xfrm>
        </p:spPr>
        <p:txBody>
          <a:bodyPr>
            <a:normAutofit fontScale="90000"/>
          </a:bodyPr>
          <a:lstStyle/>
          <a:p>
            <a:pPr algn="ctr"/>
            <a:r>
              <a:rPr lang="fr-FR" dirty="0"/>
              <a:t>REZ-DE-CHAUSSÉE</a:t>
            </a:r>
            <a:br>
              <a:rPr lang="fr-FR" dirty="0"/>
            </a:br>
            <a:br>
              <a:rPr lang="fr-FR" dirty="0"/>
            </a:br>
            <a:endParaRPr lang="fr-FR" dirty="0"/>
          </a:p>
        </p:txBody>
      </p:sp>
      <p:sp>
        <p:nvSpPr>
          <p:cNvPr id="6" name="ZoneTexte 5">
            <a:extLst>
              <a:ext uri="{FF2B5EF4-FFF2-40B4-BE49-F238E27FC236}">
                <a16:creationId xmlns:a16="http://schemas.microsoft.com/office/drawing/2014/main" id="{CDBF10C6-7E12-C54D-BA34-6FAF18405C25}"/>
              </a:ext>
            </a:extLst>
          </p:cNvPr>
          <p:cNvSpPr txBox="1"/>
          <p:nvPr/>
        </p:nvSpPr>
        <p:spPr>
          <a:xfrm>
            <a:off x="363716" y="5354732"/>
            <a:ext cx="4219397" cy="830997"/>
          </a:xfrm>
          <a:prstGeom prst="rect">
            <a:avLst/>
          </a:prstGeom>
          <a:noFill/>
        </p:spPr>
        <p:txBody>
          <a:bodyPr wrap="square" rtlCol="0">
            <a:spAutoFit/>
          </a:bodyPr>
          <a:lstStyle/>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Superficie : 43m</a:t>
            </a:r>
            <a:r>
              <a:rPr lang="fr-FR" sz="1600" baseline="30000" dirty="0">
                <a:latin typeface="Roboto" panose="02000000000000000000" pitchFamily="2" charset="0"/>
                <a:ea typeface="Roboto" panose="02000000000000000000" pitchFamily="2" charset="0"/>
                <a:sym typeface="Lato"/>
              </a:rPr>
              <a:t>2</a:t>
            </a:r>
            <a:r>
              <a:rPr lang="fr-FR" sz="1600" dirty="0">
                <a:latin typeface="Roboto" panose="02000000000000000000" pitchFamily="2" charset="0"/>
                <a:ea typeface="Roboto" panose="02000000000000000000" pitchFamily="2" charset="0"/>
                <a:sym typeface="Lato"/>
              </a:rPr>
              <a:t>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Hauteur sous plafond : 2,36 à 2,85m.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Salle équipée</a:t>
            </a:r>
            <a:endParaRPr lang="fr-FR" sz="1600" dirty="0">
              <a:latin typeface="Roboto" panose="02000000000000000000" pitchFamily="2" charset="0"/>
              <a:ea typeface="Roboto" panose="02000000000000000000" pitchFamily="2" charset="0"/>
            </a:endParaRPr>
          </a:p>
        </p:txBody>
      </p:sp>
      <p:pic>
        <p:nvPicPr>
          <p:cNvPr id="14" name="Image 13" descr="Une image contenant intérieur, plancher, plafond, vivant&#10;&#10;Description générée automatiquement">
            <a:extLst>
              <a:ext uri="{FF2B5EF4-FFF2-40B4-BE49-F238E27FC236}">
                <a16:creationId xmlns:a16="http://schemas.microsoft.com/office/drawing/2014/main" id="{A47C01FE-39EA-1548-8BF3-2108BC9B90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3194" y="1888777"/>
            <a:ext cx="6908806" cy="2943058"/>
          </a:xfrm>
          <a:prstGeom prst="rect">
            <a:avLst/>
          </a:prstGeom>
        </p:spPr>
      </p:pic>
      <p:sp>
        <p:nvSpPr>
          <p:cNvPr id="15" name="Google Shape;469;p2">
            <a:extLst>
              <a:ext uri="{FF2B5EF4-FFF2-40B4-BE49-F238E27FC236}">
                <a16:creationId xmlns:a16="http://schemas.microsoft.com/office/drawing/2014/main" id="{10D9914E-E87A-9B45-9B06-AB926AAE4050}"/>
              </a:ext>
            </a:extLst>
          </p:cNvPr>
          <p:cNvSpPr/>
          <p:nvPr/>
        </p:nvSpPr>
        <p:spPr>
          <a:xfrm>
            <a:off x="4965074" y="1669526"/>
            <a:ext cx="6963508" cy="338156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3" name="Google Shape;555;g888e140eac_1_9">
            <a:extLst>
              <a:ext uri="{FF2B5EF4-FFF2-40B4-BE49-F238E27FC236}">
                <a16:creationId xmlns:a16="http://schemas.microsoft.com/office/drawing/2014/main" id="{8ED37FBF-B95C-F343-B473-2E54FDA36A27}"/>
              </a:ext>
            </a:extLst>
          </p:cNvPr>
          <p:cNvSpPr txBox="1"/>
          <p:nvPr/>
        </p:nvSpPr>
        <p:spPr>
          <a:xfrm>
            <a:off x="6722476" y="5302606"/>
            <a:ext cx="731161" cy="722554"/>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fr-FR" sz="1200" dirty="0">
                <a:latin typeface="Roboto" panose="02000000000000000000" pitchFamily="2" charset="0"/>
                <a:ea typeface="Roboto" panose="02000000000000000000" pitchFamily="2" charset="0"/>
                <a:sym typeface="Lato"/>
              </a:rPr>
              <a:t>Cocktail</a:t>
            </a:r>
            <a:endParaRPr sz="1200" dirty="0">
              <a:latin typeface="Roboto" panose="02000000000000000000" pitchFamily="2" charset="0"/>
              <a:ea typeface="Roboto" panose="02000000000000000000" pitchFamily="2" charset="0"/>
            </a:endParaRPr>
          </a:p>
          <a:p>
            <a:pPr marL="0" marR="0" lvl="0" indent="0" rtl="0">
              <a:spcBef>
                <a:spcPts val="0"/>
              </a:spcBef>
              <a:spcAft>
                <a:spcPts val="0"/>
              </a:spcAft>
              <a:buNone/>
            </a:pPr>
            <a:r>
              <a:rPr lang="fr-FR" sz="1200" dirty="0">
                <a:latin typeface="Roboto" panose="02000000000000000000" pitchFamily="2" charset="0"/>
                <a:ea typeface="Roboto" panose="02000000000000000000" pitchFamily="2" charset="0"/>
                <a:sym typeface="Lato"/>
              </a:rPr>
              <a:t>40 pers</a:t>
            </a:r>
            <a:endParaRPr sz="1200" dirty="0">
              <a:latin typeface="Roboto" panose="02000000000000000000" pitchFamily="2" charset="0"/>
              <a:ea typeface="Roboto" panose="02000000000000000000" pitchFamily="2" charset="0"/>
            </a:endParaRPr>
          </a:p>
        </p:txBody>
      </p:sp>
      <p:sp>
        <p:nvSpPr>
          <p:cNvPr id="27" name="Google Shape;555;g888e140eac_1_9">
            <a:extLst>
              <a:ext uri="{FF2B5EF4-FFF2-40B4-BE49-F238E27FC236}">
                <a16:creationId xmlns:a16="http://schemas.microsoft.com/office/drawing/2014/main" id="{254060C2-604F-F24E-8D3B-FD6A65871FF0}"/>
              </a:ext>
            </a:extLst>
          </p:cNvPr>
          <p:cNvSpPr txBox="1"/>
          <p:nvPr/>
        </p:nvSpPr>
        <p:spPr>
          <a:xfrm>
            <a:off x="8418779" y="5290895"/>
            <a:ext cx="991549" cy="722555"/>
          </a:xfrm>
          <a:prstGeom prst="rect">
            <a:avLst/>
          </a:prstGeom>
          <a:noFill/>
          <a:ln>
            <a:noFill/>
          </a:ln>
        </p:spPr>
        <p:txBody>
          <a:bodyPr spcFirstLastPara="1" wrap="square" lIns="91425" tIns="45700" rIns="91425" bIns="45700" anchor="ctr" anchorCtr="0">
            <a:noAutofit/>
          </a:bodyPr>
          <a:lstStyle/>
          <a:p>
            <a:r>
              <a:rPr lang="fr-FR" sz="1200" dirty="0">
                <a:latin typeface="Roboto" panose="02000000000000000000" pitchFamily="2" charset="0"/>
                <a:ea typeface="Roboto" panose="02000000000000000000" pitchFamily="2" charset="0"/>
                <a:sym typeface="Lato"/>
              </a:rPr>
              <a:t>Cabaret</a:t>
            </a:r>
            <a:endParaRPr sz="1200" dirty="0">
              <a:latin typeface="Roboto" panose="02000000000000000000" pitchFamily="2" charset="0"/>
              <a:ea typeface="Roboto" panose="02000000000000000000" pitchFamily="2" charset="0"/>
            </a:endParaRPr>
          </a:p>
          <a:p>
            <a:r>
              <a:rPr lang="fr-FR" sz="1200" dirty="0">
                <a:latin typeface="Roboto" panose="02000000000000000000" pitchFamily="2" charset="0"/>
                <a:ea typeface="Roboto" panose="02000000000000000000" pitchFamily="2" charset="0"/>
                <a:sym typeface="Lato"/>
              </a:rPr>
              <a:t>30 pers</a:t>
            </a:r>
            <a:endParaRPr sz="1200" dirty="0">
              <a:latin typeface="Roboto" panose="02000000000000000000" pitchFamily="2" charset="0"/>
              <a:ea typeface="Roboto" panose="02000000000000000000" pitchFamily="2" charset="0"/>
            </a:endParaRPr>
          </a:p>
        </p:txBody>
      </p:sp>
      <p:sp>
        <p:nvSpPr>
          <p:cNvPr id="28" name="Google Shape;555;g888e140eac_1_9">
            <a:extLst>
              <a:ext uri="{FF2B5EF4-FFF2-40B4-BE49-F238E27FC236}">
                <a16:creationId xmlns:a16="http://schemas.microsoft.com/office/drawing/2014/main" id="{7277E49E-71C3-3E41-9A0A-C3B954D4996C}"/>
              </a:ext>
            </a:extLst>
          </p:cNvPr>
          <p:cNvSpPr txBox="1"/>
          <p:nvPr/>
        </p:nvSpPr>
        <p:spPr>
          <a:xfrm>
            <a:off x="9848796" y="5289333"/>
            <a:ext cx="868382" cy="710844"/>
          </a:xfrm>
          <a:prstGeom prst="rect">
            <a:avLst/>
          </a:prstGeom>
          <a:noFill/>
          <a:ln>
            <a:noFill/>
          </a:ln>
        </p:spPr>
        <p:txBody>
          <a:bodyPr spcFirstLastPara="1" wrap="square" lIns="91425" tIns="45700" rIns="91425" bIns="45700" anchor="ctr" anchorCtr="0">
            <a:noAutofit/>
          </a:bodyPr>
          <a:lstStyle/>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Théâtre</a:t>
            </a:r>
            <a:endParaRPr sz="1200" dirty="0">
              <a:latin typeface="Roboto" panose="02000000000000000000" pitchFamily="2" charset="0"/>
              <a:ea typeface="Roboto" panose="02000000000000000000" pitchFamily="2" charset="0"/>
            </a:endParaRPr>
          </a:p>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40 pers</a:t>
            </a:r>
            <a:endParaRPr sz="1200" dirty="0">
              <a:latin typeface="Roboto" panose="02000000000000000000" pitchFamily="2" charset="0"/>
              <a:ea typeface="Roboto" panose="02000000000000000000" pitchFamily="2" charset="0"/>
            </a:endParaRPr>
          </a:p>
        </p:txBody>
      </p:sp>
      <p:pic>
        <p:nvPicPr>
          <p:cNvPr id="10" name="Image 9" descr="Une image contenant table&#10;&#10;Description générée automatiquement">
            <a:extLst>
              <a:ext uri="{FF2B5EF4-FFF2-40B4-BE49-F238E27FC236}">
                <a16:creationId xmlns:a16="http://schemas.microsoft.com/office/drawing/2014/main" id="{31FC44E9-89BD-B840-A2C3-1A409D1C40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51610" y="2060604"/>
            <a:ext cx="3428561" cy="2646406"/>
          </a:xfrm>
          <a:prstGeom prst="rect">
            <a:avLst/>
          </a:prstGeom>
        </p:spPr>
      </p:pic>
      <p:pic>
        <p:nvPicPr>
          <p:cNvPr id="12" name="Image 11">
            <a:extLst>
              <a:ext uri="{FF2B5EF4-FFF2-40B4-BE49-F238E27FC236}">
                <a16:creationId xmlns:a16="http://schemas.microsoft.com/office/drawing/2014/main" id="{294D41E8-9E08-4545-AA45-5A7A121382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9526" y="1669526"/>
            <a:ext cx="448366" cy="674337"/>
          </a:xfrm>
          <a:prstGeom prst="rect">
            <a:avLst/>
          </a:prstGeom>
        </p:spPr>
      </p:pic>
      <p:sp>
        <p:nvSpPr>
          <p:cNvPr id="37" name="Google Shape;487;p4">
            <a:extLst>
              <a:ext uri="{FF2B5EF4-FFF2-40B4-BE49-F238E27FC236}">
                <a16:creationId xmlns:a16="http://schemas.microsoft.com/office/drawing/2014/main" id="{4EA41506-AA4A-3740-A30D-34A2FFBB839B}"/>
              </a:ext>
            </a:extLst>
          </p:cNvPr>
          <p:cNvSpPr/>
          <p:nvPr/>
        </p:nvSpPr>
        <p:spPr>
          <a:xfrm>
            <a:off x="1890366" y="3001659"/>
            <a:ext cx="941378" cy="515095"/>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PLAN </a:t>
            </a:r>
          </a:p>
          <a:p>
            <a:pPr marL="0" marR="0" lvl="0" indent="0" algn="ctr" rtl="0">
              <a:spcBef>
                <a:spcPts val="0"/>
              </a:spcBef>
              <a:spcAft>
                <a:spcPts val="0"/>
              </a:spcAft>
              <a:buNone/>
            </a:pPr>
            <a:r>
              <a:rPr lang="fr-FR" sz="1100" dirty="0">
                <a:solidFill>
                  <a:schemeClr val="bg1"/>
                </a:solidFill>
                <a:latin typeface="Montserrat"/>
                <a:ea typeface="+mj-ea"/>
                <a:cs typeface="+mj-cs"/>
              </a:rPr>
              <a:t>DE</a:t>
            </a:r>
          </a:p>
          <a:p>
            <a:pPr marL="0" marR="0" lvl="0" indent="0" algn="ctr" rtl="0">
              <a:spcBef>
                <a:spcPts val="0"/>
              </a:spcBef>
              <a:spcAft>
                <a:spcPts val="0"/>
              </a:spcAft>
              <a:buNone/>
            </a:pPr>
            <a:r>
              <a:rPr lang="fr-FR" sz="1100" dirty="0">
                <a:solidFill>
                  <a:schemeClr val="bg1"/>
                </a:solidFill>
                <a:latin typeface="Montserrat"/>
                <a:ea typeface="+mj-ea"/>
                <a:cs typeface="+mj-cs"/>
              </a:rPr>
              <a:t> MASSE</a:t>
            </a:r>
            <a:endParaRPr sz="1100" dirty="0">
              <a:solidFill>
                <a:schemeClr val="bg1"/>
              </a:solidFill>
              <a:latin typeface="Montserrat"/>
              <a:ea typeface="+mj-ea"/>
              <a:cs typeface="+mj-cs"/>
            </a:endParaRPr>
          </a:p>
        </p:txBody>
      </p:sp>
      <p:sp>
        <p:nvSpPr>
          <p:cNvPr id="38" name="Google Shape;487;p4">
            <a:extLst>
              <a:ext uri="{FF2B5EF4-FFF2-40B4-BE49-F238E27FC236}">
                <a16:creationId xmlns:a16="http://schemas.microsoft.com/office/drawing/2014/main" id="{97F9A20A-5DB1-EC4D-B10A-33B6089AD771}"/>
              </a:ext>
            </a:extLst>
          </p:cNvPr>
          <p:cNvSpPr/>
          <p:nvPr/>
        </p:nvSpPr>
        <p:spPr>
          <a:xfrm>
            <a:off x="2319076" y="1913877"/>
            <a:ext cx="779137" cy="241072"/>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FERMÉ</a:t>
            </a:r>
            <a:endParaRPr sz="1100" dirty="0">
              <a:solidFill>
                <a:schemeClr val="bg1"/>
              </a:solidFill>
              <a:latin typeface="Montserrat"/>
              <a:ea typeface="+mj-ea"/>
              <a:cs typeface="+mj-cs"/>
            </a:endParaRPr>
          </a:p>
        </p:txBody>
      </p:sp>
      <p:cxnSp>
        <p:nvCxnSpPr>
          <p:cNvPr id="18" name="Google Shape;470;p2">
            <a:extLst>
              <a:ext uri="{FF2B5EF4-FFF2-40B4-BE49-F238E27FC236}">
                <a16:creationId xmlns:a16="http://schemas.microsoft.com/office/drawing/2014/main" id="{A7EC6651-A505-A84C-A57B-D85588FDB125}"/>
              </a:ext>
            </a:extLst>
          </p:cNvPr>
          <p:cNvCxnSpPr>
            <a:cxnSpLocks/>
          </p:cNvCxnSpPr>
          <p:nvPr/>
        </p:nvCxnSpPr>
        <p:spPr>
          <a:xfrm>
            <a:off x="2215927" y="1341438"/>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24" name="Étoile à 4 branches 23">
            <a:extLst>
              <a:ext uri="{FF2B5EF4-FFF2-40B4-BE49-F238E27FC236}">
                <a16:creationId xmlns:a16="http://schemas.microsoft.com/office/drawing/2014/main" id="{F3D77D6B-B725-0C48-BABA-2963A1C8F054}"/>
              </a:ext>
            </a:extLst>
          </p:cNvPr>
          <p:cNvSpPr/>
          <p:nvPr/>
        </p:nvSpPr>
        <p:spPr>
          <a:xfrm>
            <a:off x="2266633" y="4500733"/>
            <a:ext cx="188844" cy="20781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AU"/>
          </a:p>
        </p:txBody>
      </p:sp>
      <p:pic>
        <p:nvPicPr>
          <p:cNvPr id="4" name="Image 3">
            <a:extLst>
              <a:ext uri="{FF2B5EF4-FFF2-40B4-BE49-F238E27FC236}">
                <a16:creationId xmlns:a16="http://schemas.microsoft.com/office/drawing/2014/main" id="{2DB88D8F-0E90-6748-BE88-1E71C11FA0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7940" y="5328554"/>
            <a:ext cx="611641" cy="611641"/>
          </a:xfrm>
          <a:prstGeom prst="rect">
            <a:avLst/>
          </a:prstGeom>
        </p:spPr>
      </p:pic>
      <p:pic>
        <p:nvPicPr>
          <p:cNvPr id="5" name="Image 4">
            <a:extLst>
              <a:ext uri="{FF2B5EF4-FFF2-40B4-BE49-F238E27FC236}">
                <a16:creationId xmlns:a16="http://schemas.microsoft.com/office/drawing/2014/main" id="{B16906C3-5531-E24B-BB7B-30A64C3A5A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6909" y="5363426"/>
            <a:ext cx="577492" cy="577492"/>
          </a:xfrm>
          <a:prstGeom prst="rect">
            <a:avLst/>
          </a:prstGeom>
        </p:spPr>
      </p:pic>
      <p:sp>
        <p:nvSpPr>
          <p:cNvPr id="21" name="ZoneTexte 20">
            <a:extLst>
              <a:ext uri="{FF2B5EF4-FFF2-40B4-BE49-F238E27FC236}">
                <a16:creationId xmlns:a16="http://schemas.microsoft.com/office/drawing/2014/main" id="{E566304B-1DF0-DB43-A2A6-B35F39AA275D}"/>
              </a:ext>
            </a:extLst>
          </p:cNvPr>
          <p:cNvSpPr txBox="1"/>
          <p:nvPr/>
        </p:nvSpPr>
        <p:spPr>
          <a:xfrm>
            <a:off x="172735" y="6460366"/>
            <a:ext cx="12192000" cy="369332"/>
          </a:xfrm>
          <a:prstGeom prst="rect">
            <a:avLst/>
          </a:prstGeom>
          <a:noFill/>
        </p:spPr>
        <p:txBody>
          <a:bodyPr wrap="square" rtlCol="0">
            <a:spAutoFit/>
          </a:bodyPr>
          <a:lstStyle/>
          <a:p>
            <a:r>
              <a:rPr lang="fr-FR" dirty="0">
                <a:solidFill>
                  <a:schemeClr val="tx1">
                    <a:lumMod val="50000"/>
                    <a:lumOff val="50000"/>
                  </a:schemeClr>
                </a:solidFill>
              </a:rPr>
              <a:t>               8</a:t>
            </a:r>
          </a:p>
        </p:txBody>
      </p:sp>
      <p:pic>
        <p:nvPicPr>
          <p:cNvPr id="2" name="Image 1">
            <a:extLst>
              <a:ext uri="{FF2B5EF4-FFF2-40B4-BE49-F238E27FC236}">
                <a16:creationId xmlns:a16="http://schemas.microsoft.com/office/drawing/2014/main" id="{531C15E6-A442-6A42-A0E0-4807C086CD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9204" y="5345160"/>
            <a:ext cx="549376" cy="549376"/>
          </a:xfrm>
          <a:prstGeom prst="rect">
            <a:avLst/>
          </a:prstGeom>
        </p:spPr>
      </p:pic>
    </p:spTree>
    <p:extLst>
      <p:ext uri="{BB962C8B-B14F-4D97-AF65-F5344CB8AC3E}">
        <p14:creationId xmlns:p14="http://schemas.microsoft.com/office/powerpoint/2010/main" val="3471325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9AFF58-2F57-514B-B158-186E6655E874}"/>
              </a:ext>
            </a:extLst>
          </p:cNvPr>
          <p:cNvSpPr>
            <a:spLocks noGrp="1"/>
          </p:cNvSpPr>
          <p:nvPr>
            <p:ph type="title"/>
          </p:nvPr>
        </p:nvSpPr>
        <p:spPr>
          <a:xfrm>
            <a:off x="334964" y="555115"/>
            <a:ext cx="4248149" cy="501179"/>
          </a:xfrm>
        </p:spPr>
        <p:txBody>
          <a:bodyPr>
            <a:normAutofit fontScale="90000"/>
          </a:bodyPr>
          <a:lstStyle/>
          <a:p>
            <a:pPr algn="ctr"/>
            <a:r>
              <a:rPr lang="fr-FR" dirty="0"/>
              <a:t>1</a:t>
            </a:r>
            <a:r>
              <a:rPr lang="fr-FR" baseline="30000" dirty="0"/>
              <a:t>er</a:t>
            </a:r>
            <a:r>
              <a:rPr lang="fr-FR" dirty="0"/>
              <a:t> ÉTAGE</a:t>
            </a:r>
            <a:br>
              <a:rPr lang="fr-FR" dirty="0"/>
            </a:br>
            <a:br>
              <a:rPr lang="fr-FR" dirty="0"/>
            </a:br>
            <a:endParaRPr lang="fr-FR" dirty="0"/>
          </a:p>
        </p:txBody>
      </p:sp>
      <p:pic>
        <p:nvPicPr>
          <p:cNvPr id="4" name="Image 3" descr="Une image contenant plancher, intérieur, plafond, cuisine&#10;&#10;Description générée automatiquement">
            <a:extLst>
              <a:ext uri="{FF2B5EF4-FFF2-40B4-BE49-F238E27FC236}">
                <a16:creationId xmlns:a16="http://schemas.microsoft.com/office/drawing/2014/main" id="{7F17EA6E-557C-0640-9639-D25D34F6D52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365"/>
                    </a14:imgEffect>
                  </a14:imgLayer>
                </a14:imgProps>
              </a:ext>
              <a:ext uri="{28A0092B-C50C-407E-A947-70E740481C1C}">
                <a14:useLocalDpi xmlns:a14="http://schemas.microsoft.com/office/drawing/2010/main"/>
              </a:ext>
            </a:extLst>
          </a:blip>
          <a:srcRect/>
          <a:stretch/>
        </p:blipFill>
        <p:spPr>
          <a:xfrm>
            <a:off x="5390824" y="1878566"/>
            <a:ext cx="6801176" cy="2963479"/>
          </a:xfrm>
          <a:prstGeom prst="rect">
            <a:avLst/>
          </a:prstGeom>
        </p:spPr>
      </p:pic>
      <p:sp>
        <p:nvSpPr>
          <p:cNvPr id="15" name="Google Shape;469;p2">
            <a:extLst>
              <a:ext uri="{FF2B5EF4-FFF2-40B4-BE49-F238E27FC236}">
                <a16:creationId xmlns:a16="http://schemas.microsoft.com/office/drawing/2014/main" id="{10D9914E-E87A-9B45-9B06-AB926AAE4050}"/>
              </a:ext>
            </a:extLst>
          </p:cNvPr>
          <p:cNvSpPr/>
          <p:nvPr/>
        </p:nvSpPr>
        <p:spPr>
          <a:xfrm>
            <a:off x="4965074" y="1669526"/>
            <a:ext cx="6963508" cy="3381560"/>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6" name="Google Shape;555;g888e140eac_1_9">
            <a:extLst>
              <a:ext uri="{FF2B5EF4-FFF2-40B4-BE49-F238E27FC236}">
                <a16:creationId xmlns:a16="http://schemas.microsoft.com/office/drawing/2014/main" id="{CAE1A64E-F7E3-4548-BF2C-34AA6DEC23C2}"/>
              </a:ext>
            </a:extLst>
          </p:cNvPr>
          <p:cNvSpPr txBox="1"/>
          <p:nvPr/>
        </p:nvSpPr>
        <p:spPr>
          <a:xfrm>
            <a:off x="7740138" y="5289333"/>
            <a:ext cx="868382" cy="710844"/>
          </a:xfrm>
          <a:prstGeom prst="rect">
            <a:avLst/>
          </a:prstGeom>
          <a:noFill/>
          <a:ln>
            <a:noFill/>
          </a:ln>
        </p:spPr>
        <p:txBody>
          <a:bodyPr spcFirstLastPara="1" wrap="square" lIns="91425" tIns="45700" rIns="91425" bIns="45700" anchor="ctr" anchorCtr="0">
            <a:noAutofit/>
          </a:bodyPr>
          <a:lstStyle/>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Théâtre</a:t>
            </a:r>
            <a:endParaRPr sz="1200" dirty="0">
              <a:latin typeface="Roboto" panose="02000000000000000000" pitchFamily="2" charset="0"/>
              <a:ea typeface="Roboto" panose="02000000000000000000" pitchFamily="2" charset="0"/>
            </a:endParaRPr>
          </a:p>
          <a:p>
            <a:pPr marR="0" lvl="0" indent="0">
              <a:spcBef>
                <a:spcPts val="0"/>
              </a:spcBef>
              <a:spcAft>
                <a:spcPts val="0"/>
              </a:spcAft>
              <a:buNone/>
            </a:pPr>
            <a:r>
              <a:rPr lang="fr-FR" sz="1200" dirty="0">
                <a:latin typeface="Roboto" panose="02000000000000000000" pitchFamily="2" charset="0"/>
                <a:ea typeface="Roboto" panose="02000000000000000000" pitchFamily="2" charset="0"/>
                <a:sym typeface="Lato"/>
              </a:rPr>
              <a:t>50 pers</a:t>
            </a:r>
            <a:endParaRPr sz="1200" dirty="0">
              <a:latin typeface="Roboto" panose="02000000000000000000" pitchFamily="2" charset="0"/>
              <a:ea typeface="Roboto" panose="02000000000000000000" pitchFamily="2" charset="0"/>
            </a:endParaRPr>
          </a:p>
        </p:txBody>
      </p:sp>
      <p:sp>
        <p:nvSpPr>
          <p:cNvPr id="18" name="Google Shape;555;g888e140eac_1_9">
            <a:extLst>
              <a:ext uri="{FF2B5EF4-FFF2-40B4-BE49-F238E27FC236}">
                <a16:creationId xmlns:a16="http://schemas.microsoft.com/office/drawing/2014/main" id="{12C8E136-F0BA-DC47-A83B-0EA98F583AE3}"/>
              </a:ext>
            </a:extLst>
          </p:cNvPr>
          <p:cNvSpPr txBox="1"/>
          <p:nvPr/>
        </p:nvSpPr>
        <p:spPr>
          <a:xfrm>
            <a:off x="9578907" y="5302606"/>
            <a:ext cx="923993" cy="710844"/>
          </a:xfrm>
          <a:prstGeom prst="rect">
            <a:avLst/>
          </a:prstGeom>
          <a:noFill/>
          <a:ln>
            <a:noFill/>
          </a:ln>
        </p:spPr>
        <p:txBody>
          <a:bodyPr spcFirstLastPara="1" wrap="square" lIns="91425" tIns="45700" rIns="91425" bIns="45700" anchor="ctr" anchorCtr="0">
            <a:noAutofit/>
          </a:bodyPr>
          <a:lstStyle/>
          <a:p>
            <a:r>
              <a:rPr lang="fr-FR" sz="1200" dirty="0">
                <a:latin typeface="Roboto" panose="02000000000000000000" pitchFamily="2" charset="0"/>
                <a:ea typeface="Roboto" panose="02000000000000000000" pitchFamily="2" charset="0"/>
                <a:sym typeface="Lato"/>
              </a:rPr>
              <a:t>Cabaret</a:t>
            </a:r>
            <a:endParaRPr sz="1200" dirty="0">
              <a:latin typeface="Roboto" panose="02000000000000000000" pitchFamily="2" charset="0"/>
              <a:ea typeface="Roboto" panose="02000000000000000000" pitchFamily="2" charset="0"/>
            </a:endParaRPr>
          </a:p>
          <a:p>
            <a:r>
              <a:rPr lang="fr-FR" sz="1200" dirty="0">
                <a:latin typeface="Roboto" panose="02000000000000000000" pitchFamily="2" charset="0"/>
                <a:ea typeface="Roboto" panose="02000000000000000000" pitchFamily="2" charset="0"/>
                <a:sym typeface="Lato"/>
              </a:rPr>
              <a:t>40 pers</a:t>
            </a:r>
            <a:endParaRPr sz="1200" dirty="0">
              <a:latin typeface="Roboto" panose="02000000000000000000" pitchFamily="2" charset="0"/>
              <a:ea typeface="Roboto" panose="02000000000000000000" pitchFamily="2" charset="0"/>
            </a:endParaRPr>
          </a:p>
        </p:txBody>
      </p:sp>
      <p:pic>
        <p:nvPicPr>
          <p:cNvPr id="20" name="Image 19">
            <a:extLst>
              <a:ext uri="{FF2B5EF4-FFF2-40B4-BE49-F238E27FC236}">
                <a16:creationId xmlns:a16="http://schemas.microsoft.com/office/drawing/2014/main" id="{6985EEDD-7780-4A4F-8978-6F0F3BAE8C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9282" y="5328554"/>
            <a:ext cx="611641" cy="611641"/>
          </a:xfrm>
          <a:prstGeom prst="rect">
            <a:avLst/>
          </a:prstGeom>
        </p:spPr>
      </p:pic>
      <p:pic>
        <p:nvPicPr>
          <p:cNvPr id="23" name="Image 22" descr="Une image contenant dessin, table&#10;&#10;Description générée automatiquement">
            <a:extLst>
              <a:ext uri="{FF2B5EF4-FFF2-40B4-BE49-F238E27FC236}">
                <a16:creationId xmlns:a16="http://schemas.microsoft.com/office/drawing/2014/main" id="{8D397A05-7677-FF47-A30E-A1881FE8E1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631457" y="2040451"/>
            <a:ext cx="3471504" cy="2643770"/>
          </a:xfrm>
          <a:prstGeom prst="rect">
            <a:avLst/>
          </a:prstGeom>
        </p:spPr>
      </p:pic>
      <p:sp>
        <p:nvSpPr>
          <p:cNvPr id="25" name="Étoile à 4 branches 24">
            <a:extLst>
              <a:ext uri="{FF2B5EF4-FFF2-40B4-BE49-F238E27FC236}">
                <a16:creationId xmlns:a16="http://schemas.microsoft.com/office/drawing/2014/main" id="{5E521709-C66F-2A4E-94A3-B531BEF1526C}"/>
              </a:ext>
            </a:extLst>
          </p:cNvPr>
          <p:cNvSpPr/>
          <p:nvPr/>
        </p:nvSpPr>
        <p:spPr>
          <a:xfrm>
            <a:off x="3104833" y="4500733"/>
            <a:ext cx="188844" cy="20781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AU"/>
          </a:p>
        </p:txBody>
      </p:sp>
      <p:sp>
        <p:nvSpPr>
          <p:cNvPr id="26" name="Google Shape;487;p4">
            <a:extLst>
              <a:ext uri="{FF2B5EF4-FFF2-40B4-BE49-F238E27FC236}">
                <a16:creationId xmlns:a16="http://schemas.microsoft.com/office/drawing/2014/main" id="{72FF5C1B-45CF-8F42-810E-C7705A277306}"/>
              </a:ext>
            </a:extLst>
          </p:cNvPr>
          <p:cNvSpPr/>
          <p:nvPr/>
        </p:nvSpPr>
        <p:spPr>
          <a:xfrm>
            <a:off x="1890366" y="2454028"/>
            <a:ext cx="941378" cy="515095"/>
          </a:xfrm>
          <a:prstGeom prst="rect">
            <a:avLst/>
          </a:prstGeom>
          <a:solidFill>
            <a:schemeClr val="accent6">
              <a:lumMod val="50000"/>
              <a:alpha val="51764"/>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dirty="0">
                <a:solidFill>
                  <a:schemeClr val="bg1"/>
                </a:solidFill>
                <a:latin typeface="Montserrat"/>
                <a:ea typeface="+mj-ea"/>
                <a:cs typeface="+mj-cs"/>
              </a:rPr>
              <a:t>PLAN </a:t>
            </a:r>
          </a:p>
          <a:p>
            <a:pPr marL="0" marR="0" lvl="0" indent="0" algn="ctr" rtl="0">
              <a:spcBef>
                <a:spcPts val="0"/>
              </a:spcBef>
              <a:spcAft>
                <a:spcPts val="0"/>
              </a:spcAft>
              <a:buNone/>
            </a:pPr>
            <a:r>
              <a:rPr lang="fr-FR" sz="1100" dirty="0">
                <a:solidFill>
                  <a:schemeClr val="bg1"/>
                </a:solidFill>
                <a:latin typeface="Montserrat"/>
                <a:ea typeface="+mj-ea"/>
                <a:cs typeface="+mj-cs"/>
              </a:rPr>
              <a:t>DE</a:t>
            </a:r>
          </a:p>
          <a:p>
            <a:pPr marL="0" marR="0" lvl="0" indent="0" algn="ctr" rtl="0">
              <a:spcBef>
                <a:spcPts val="0"/>
              </a:spcBef>
              <a:spcAft>
                <a:spcPts val="0"/>
              </a:spcAft>
              <a:buNone/>
            </a:pPr>
            <a:r>
              <a:rPr lang="fr-FR" sz="1100" dirty="0">
                <a:solidFill>
                  <a:schemeClr val="bg1"/>
                </a:solidFill>
                <a:latin typeface="Montserrat"/>
                <a:ea typeface="+mj-ea"/>
                <a:cs typeface="+mj-cs"/>
              </a:rPr>
              <a:t> MASSE</a:t>
            </a:r>
            <a:endParaRPr sz="1100" dirty="0">
              <a:solidFill>
                <a:schemeClr val="bg1"/>
              </a:solidFill>
              <a:latin typeface="Montserrat"/>
              <a:ea typeface="+mj-ea"/>
              <a:cs typeface="+mj-cs"/>
            </a:endParaRPr>
          </a:p>
        </p:txBody>
      </p:sp>
      <p:cxnSp>
        <p:nvCxnSpPr>
          <p:cNvPr id="27" name="Google Shape;470;p2">
            <a:extLst>
              <a:ext uri="{FF2B5EF4-FFF2-40B4-BE49-F238E27FC236}">
                <a16:creationId xmlns:a16="http://schemas.microsoft.com/office/drawing/2014/main" id="{7EB9AC67-18FA-3845-98C9-C27CB10FE9F8}"/>
              </a:ext>
            </a:extLst>
          </p:cNvPr>
          <p:cNvCxnSpPr>
            <a:cxnSpLocks/>
          </p:cNvCxnSpPr>
          <p:nvPr/>
        </p:nvCxnSpPr>
        <p:spPr>
          <a:xfrm>
            <a:off x="2215927" y="1341438"/>
            <a:ext cx="479100" cy="0"/>
          </a:xfrm>
          <a:prstGeom prst="straightConnector1">
            <a:avLst/>
          </a:prstGeom>
          <a:noFill/>
          <a:ln w="28575" cap="flat" cmpd="sng">
            <a:solidFill>
              <a:schemeClr val="dk1"/>
            </a:solidFill>
            <a:prstDash val="solid"/>
            <a:miter lim="800000"/>
            <a:headEnd type="none" w="sm" len="sm"/>
            <a:tailEnd type="none" w="sm" len="sm"/>
          </a:ln>
        </p:spPr>
      </p:cxnSp>
      <p:sp>
        <p:nvSpPr>
          <p:cNvPr id="30" name="ZoneTexte 29">
            <a:extLst>
              <a:ext uri="{FF2B5EF4-FFF2-40B4-BE49-F238E27FC236}">
                <a16:creationId xmlns:a16="http://schemas.microsoft.com/office/drawing/2014/main" id="{286F013B-D1FA-054E-89D4-B0A1F28A8090}"/>
              </a:ext>
            </a:extLst>
          </p:cNvPr>
          <p:cNvSpPr txBox="1"/>
          <p:nvPr/>
        </p:nvSpPr>
        <p:spPr>
          <a:xfrm>
            <a:off x="363716" y="5354732"/>
            <a:ext cx="4219397" cy="830997"/>
          </a:xfrm>
          <a:prstGeom prst="rect">
            <a:avLst/>
          </a:prstGeom>
          <a:noFill/>
        </p:spPr>
        <p:txBody>
          <a:bodyPr wrap="square" rtlCol="0">
            <a:spAutoFit/>
          </a:bodyPr>
          <a:lstStyle/>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Superficie : 30m</a:t>
            </a:r>
            <a:r>
              <a:rPr lang="fr-FR" sz="1600" baseline="30000" dirty="0">
                <a:latin typeface="Roboto" panose="02000000000000000000" pitchFamily="2" charset="0"/>
                <a:ea typeface="Roboto" panose="02000000000000000000" pitchFamily="2" charset="0"/>
                <a:sym typeface="Lato"/>
              </a:rPr>
              <a:t>2</a:t>
            </a:r>
            <a:r>
              <a:rPr lang="fr-FR" sz="1600" dirty="0">
                <a:latin typeface="Roboto" panose="02000000000000000000" pitchFamily="2" charset="0"/>
                <a:ea typeface="Roboto" panose="02000000000000000000" pitchFamily="2" charset="0"/>
                <a:sym typeface="Lato"/>
              </a:rPr>
              <a:t>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Hauteur sous plafond : 1,95 à 2,22m. </a:t>
            </a:r>
          </a:p>
          <a:p>
            <a:pPr indent="0" algn="ctr">
              <a:spcBef>
                <a:spcPts val="0"/>
              </a:spcBef>
              <a:spcAft>
                <a:spcPts val="0"/>
              </a:spcAft>
              <a:buClr>
                <a:schemeClr val="dk1"/>
              </a:buClr>
              <a:buFont typeface="Arial"/>
              <a:buNone/>
            </a:pPr>
            <a:r>
              <a:rPr lang="fr-FR" sz="1600" dirty="0">
                <a:latin typeface="Roboto" panose="02000000000000000000" pitchFamily="2" charset="0"/>
                <a:ea typeface="Roboto" panose="02000000000000000000" pitchFamily="2" charset="0"/>
                <a:sym typeface="Lato"/>
              </a:rPr>
              <a:t>Salle équipée</a:t>
            </a:r>
            <a:endParaRPr lang="fr-FR" sz="1600" dirty="0">
              <a:latin typeface="Roboto" panose="02000000000000000000" pitchFamily="2" charset="0"/>
              <a:ea typeface="Roboto" panose="02000000000000000000" pitchFamily="2" charset="0"/>
            </a:endParaRPr>
          </a:p>
        </p:txBody>
      </p:sp>
      <p:sp>
        <p:nvSpPr>
          <p:cNvPr id="17" name="ZoneTexte 16">
            <a:extLst>
              <a:ext uri="{FF2B5EF4-FFF2-40B4-BE49-F238E27FC236}">
                <a16:creationId xmlns:a16="http://schemas.microsoft.com/office/drawing/2014/main" id="{16B2FE7C-1B30-2248-ABE5-7AB016DB6F37}"/>
              </a:ext>
            </a:extLst>
          </p:cNvPr>
          <p:cNvSpPr txBox="1"/>
          <p:nvPr/>
        </p:nvSpPr>
        <p:spPr>
          <a:xfrm>
            <a:off x="0" y="6445770"/>
            <a:ext cx="12192000" cy="369332"/>
          </a:xfrm>
          <a:prstGeom prst="rect">
            <a:avLst/>
          </a:prstGeom>
          <a:noFill/>
        </p:spPr>
        <p:txBody>
          <a:bodyPr wrap="square" rtlCol="0">
            <a:spAutoFit/>
          </a:bodyPr>
          <a:lstStyle/>
          <a:p>
            <a:r>
              <a:rPr lang="fr-FR" dirty="0">
                <a:solidFill>
                  <a:schemeClr val="tx1">
                    <a:lumMod val="50000"/>
                    <a:lumOff val="50000"/>
                  </a:schemeClr>
                </a:solidFill>
              </a:rPr>
              <a:t>               9</a:t>
            </a:r>
          </a:p>
        </p:txBody>
      </p:sp>
      <p:pic>
        <p:nvPicPr>
          <p:cNvPr id="19" name="Image 18">
            <a:extLst>
              <a:ext uri="{FF2B5EF4-FFF2-40B4-BE49-F238E27FC236}">
                <a16:creationId xmlns:a16="http://schemas.microsoft.com/office/drawing/2014/main" id="{76E0B757-E30D-C64B-8CD4-4AE6B6071C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1415" y="5363372"/>
            <a:ext cx="577492" cy="577492"/>
          </a:xfrm>
          <a:prstGeom prst="rect">
            <a:avLst/>
          </a:prstGeom>
        </p:spPr>
      </p:pic>
    </p:spTree>
    <p:extLst>
      <p:ext uri="{BB962C8B-B14F-4D97-AF65-F5344CB8AC3E}">
        <p14:creationId xmlns:p14="http://schemas.microsoft.com/office/powerpoint/2010/main" val="251346407"/>
      </p:ext>
    </p:extLst>
  </p:cSld>
  <p:clrMapOvr>
    <a:masterClrMapping/>
  </p:clrMapOvr>
</p:sld>
</file>

<file path=ppt/theme/theme1.xml><?xml version="1.0" encoding="utf-8"?>
<a:theme xmlns:a="http://schemas.openxmlformats.org/drawingml/2006/main" name="Cadrage">
  <a:themeElements>
    <a:clrScheme name="Rouge">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{E18AF669-899B-4E4E-939C-B7168FF4D77F}tf10001072</Template>
  <TotalTime>23128</TotalTime>
  <Words>1674</Words>
  <Application>Microsoft Macintosh PowerPoint</Application>
  <PresentationFormat>Grand écran</PresentationFormat>
  <Paragraphs>308</Paragraphs>
  <Slides>33</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Franklin Gothic Book</vt:lpstr>
      <vt:lpstr>Calibri</vt:lpstr>
      <vt:lpstr>Roboto</vt:lpstr>
      <vt:lpstr>Open Sans</vt:lpstr>
      <vt:lpstr>Arial</vt:lpstr>
      <vt:lpstr>Twentieth Century</vt:lpstr>
      <vt:lpstr>Montserrat</vt:lpstr>
      <vt:lpstr>Lato</vt:lpstr>
      <vt:lpstr>Cadrage</vt:lpstr>
      <vt:lpstr>SÉMINAIRE AU DOMAINE DE LA BLONDELLERIE</vt:lpstr>
      <vt:lpstr>SOMMAIRE</vt:lpstr>
      <vt:lpstr>LE DOMAINE</vt:lpstr>
      <vt:lpstr>LA BLONDELLERIE</vt:lpstr>
      <vt:lpstr>Présentation PowerPoint</vt:lpstr>
      <vt:lpstr>LES ESPACES</vt:lpstr>
      <vt:lpstr>LA TOUR D’EXPOSITION  </vt:lpstr>
      <vt:lpstr>REZ-DE-CHAUSSÉE  </vt:lpstr>
      <vt:lpstr>1er ÉTAGE  </vt:lpstr>
      <vt:lpstr>2ème ÉTAGE  </vt:lpstr>
      <vt:lpstr>3ème ÉTAGE  </vt:lpstr>
      <vt:lpstr>TARIFS </vt:lpstr>
      <vt:lpstr>FICHE TECHNIQUE LA TOUR D’EXPOSITION</vt:lpstr>
      <vt:lpstr>LE MANOIR  </vt:lpstr>
      <vt:lpstr>REZ-DE-CHAUSSÉE  </vt:lpstr>
      <vt:lpstr>LE MANOIR  </vt:lpstr>
      <vt:lpstr>LES ESPACES DE VIE   </vt:lpstr>
      <vt:lpstr>TARIFS </vt:lpstr>
      <vt:lpstr>Présentation PowerPoint</vt:lpstr>
      <vt:lpstr>LE SÉCHOIR  </vt:lpstr>
      <vt:lpstr>LE SÉCHOIR  </vt:lpstr>
      <vt:lpstr>Présentation PowerPoint</vt:lpstr>
      <vt:lpstr>TARIFS </vt:lpstr>
      <vt:lpstr>LES EXTÉRIEURS  </vt:lpstr>
      <vt:lpstr>LES EXTÉRIEURS  </vt:lpstr>
      <vt:lpstr>LES INTERVENANTS</vt:lpstr>
      <vt:lpstr>LES INTERVENANTS  </vt:lpstr>
      <vt:lpstr>VIGNERON</vt:lpstr>
      <vt:lpstr>CAVALIER PROFESSIONEL</vt:lpstr>
      <vt:lpstr>MARÉCHAL  FERRANT</vt:lpstr>
      <vt:lpstr>FAUCONNIER</vt:lpstr>
      <vt:lpstr>CÉRAMISTE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Domaine de la Blondellerie</dc:title>
  <dc:creator>Cassandre Joly</dc:creator>
  <cp:lastModifiedBy>Cassandre Joly</cp:lastModifiedBy>
  <cp:revision>126</cp:revision>
  <cp:lastPrinted>2020-07-18T14:36:23Z</cp:lastPrinted>
  <dcterms:created xsi:type="dcterms:W3CDTF">2020-05-19T11:56:14Z</dcterms:created>
  <dcterms:modified xsi:type="dcterms:W3CDTF">2020-07-21T19:22:06Z</dcterms:modified>
</cp:coreProperties>
</file>