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80" r:id="rId1"/>
  </p:sldMasterIdLst>
  <p:notesMasterIdLst>
    <p:notesMasterId r:id="rId24"/>
  </p:notesMasterIdLst>
  <p:handoutMasterIdLst>
    <p:handoutMasterId r:id="rId25"/>
  </p:handoutMasterIdLst>
  <p:sldIdLst>
    <p:sldId id="275" r:id="rId2"/>
    <p:sldId id="262" r:id="rId3"/>
    <p:sldId id="263" r:id="rId4"/>
    <p:sldId id="257" r:id="rId5"/>
    <p:sldId id="274" r:id="rId6"/>
    <p:sldId id="314" r:id="rId7"/>
    <p:sldId id="315" r:id="rId8"/>
    <p:sldId id="316" r:id="rId9"/>
    <p:sldId id="317" r:id="rId10"/>
    <p:sldId id="318" r:id="rId11"/>
    <p:sldId id="319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26" r:id="rId20"/>
    <p:sldId id="344" r:id="rId21"/>
    <p:sldId id="273" r:id="rId22"/>
    <p:sldId id="328" r:id="rId23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Gilda Display" panose="02000000000000000000" pitchFamily="2" charset="77"/>
      <p:regular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Montserrat" pitchFamily="2" charset="77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3454" userDrawn="1">
          <p15:clr>
            <a:srgbClr val="A4A3A4"/>
          </p15:clr>
        </p15:guide>
        <p15:guide id="3" pos="483" userDrawn="1">
          <p15:clr>
            <a:srgbClr val="A4A3A4"/>
          </p15:clr>
        </p15:guide>
        <p15:guide id="4" orient="horz" pos="1434" userDrawn="1">
          <p15:clr>
            <a:srgbClr val="A4A3A4"/>
          </p15:clr>
        </p15:guide>
        <p15:guide id="5" orient="horz" pos="329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KZ5496X18so+daEZa/qt8rXSb5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BE5"/>
    <a:srgbClr val="697758"/>
    <a:srgbClr val="762D19"/>
    <a:srgbClr val="4937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284"/>
  </p:normalViewPr>
  <p:slideViewPr>
    <p:cSldViewPr snapToGrid="0" snapToObjects="1" showGuides="1">
      <p:cViewPr varScale="1">
        <p:scale>
          <a:sx n="93" d="100"/>
          <a:sy n="93" d="100"/>
        </p:scale>
        <p:origin x="216" y="496"/>
      </p:cViewPr>
      <p:guideLst>
        <p:guide orient="horz" pos="1275"/>
        <p:guide pos="3454"/>
        <p:guide pos="483"/>
        <p:guide orient="horz" pos="1434"/>
        <p:guide orient="horz" pos="32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96" d="100"/>
          <a:sy n="96" d="100"/>
        </p:scale>
        <p:origin x="24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BCE16BD-A342-4D42-9501-4F38587768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697DE6-DF9E-C640-843E-E98565FD4C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C6184-2C47-A145-90DC-DD7934BFC867}" type="datetimeFigureOut">
              <a:rPr lang="fr-FR" smtClean="0"/>
              <a:t>21/07/2020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76BDDB0-9989-D241-8325-5D1249E69E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7D3AAE-9C95-FA4F-B847-BBA8178280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1C9C8-6348-184E-B70F-F885840C9F6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056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895fcf4734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g895fcf473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1839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4031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533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3302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2528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3929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9383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102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EA64-D806-43AC-9DF2-F8C432F32B4C}" type="datetimeFigureOut">
              <a:rPr lang="en-US" smtClean="0"/>
              <a:t>7/21/20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6979-0714-4377-B894-6BE4C2D6E20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63279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F9C37B-1D36-470B-8223-D6C91242EC14}" type="datetimeFigureOut">
              <a:rPr lang="en-US" smtClean="0"/>
              <a:t>7/21/20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77228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C6F52A-A82B-47A2-A83A-8C4C91F2D59F}" type="datetimeFigureOut">
              <a:rPr lang="en-US" smtClean="0"/>
              <a:t>7/21/20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4253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2"/>
          <p:cNvSpPr>
            <a:spLocks noGrp="1"/>
          </p:cNvSpPr>
          <p:nvPr>
            <p:ph type="pic" idx="2"/>
          </p:nvPr>
        </p:nvSpPr>
        <p:spPr>
          <a:xfrm>
            <a:off x="230124" y="228600"/>
            <a:ext cx="11731800" cy="6400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title"/>
          </p:nvPr>
        </p:nvSpPr>
        <p:spPr>
          <a:xfrm>
            <a:off x="1536700" y="1079022"/>
            <a:ext cx="4495800" cy="17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Montserrat"/>
              <a:buNone/>
              <a:defRPr sz="3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9789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3"/>
          <p:cNvSpPr>
            <a:spLocks noGrp="1"/>
          </p:cNvSpPr>
          <p:nvPr>
            <p:ph type="pic" idx="2"/>
          </p:nvPr>
        </p:nvSpPr>
        <p:spPr>
          <a:xfrm>
            <a:off x="1338943" y="1197429"/>
            <a:ext cx="3385500" cy="446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6959600" y="1404798"/>
            <a:ext cx="4152900" cy="15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5362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_Custom Layout" userDrawn="1">
  <p:cSld name="44_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>
            <a:spLocks noGrp="1"/>
          </p:cNvSpPr>
          <p:nvPr>
            <p:ph type="pic" idx="2"/>
          </p:nvPr>
        </p:nvSpPr>
        <p:spPr>
          <a:xfrm>
            <a:off x="6096000" y="398788"/>
            <a:ext cx="2849426" cy="25501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6" name="Google Shape;26;p24"/>
          <p:cNvSpPr>
            <a:spLocks noGrp="1"/>
          </p:cNvSpPr>
          <p:nvPr>
            <p:ph type="pic" idx="3"/>
          </p:nvPr>
        </p:nvSpPr>
        <p:spPr>
          <a:xfrm>
            <a:off x="9135806" y="0"/>
            <a:ext cx="3056194" cy="294893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" name="Google Shape;26;p24">
            <a:extLst>
              <a:ext uri="{FF2B5EF4-FFF2-40B4-BE49-F238E27FC236}">
                <a16:creationId xmlns:a16="http://schemas.microsoft.com/office/drawing/2014/main" id="{0C58E301-9F87-9B4A-879D-56584930125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945426" y="3095591"/>
            <a:ext cx="3056194" cy="294893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" name="Google Shape;25;p24">
            <a:extLst>
              <a:ext uri="{FF2B5EF4-FFF2-40B4-BE49-F238E27FC236}">
                <a16:creationId xmlns:a16="http://schemas.microsoft.com/office/drawing/2014/main" id="{FFCD085A-CF0F-0D4D-BE5A-0BA5C034B63D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720506" y="3095591"/>
            <a:ext cx="1988700" cy="172787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142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7_Custom Layout">
  <p:cSld name="47_Custom Layout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6"/>
          <p:cNvSpPr>
            <a:spLocks noGrp="1"/>
          </p:cNvSpPr>
          <p:nvPr>
            <p:ph type="pic" idx="2"/>
          </p:nvPr>
        </p:nvSpPr>
        <p:spPr>
          <a:xfrm>
            <a:off x="7886700" y="0"/>
            <a:ext cx="3517800" cy="4368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9" name="Google Shape;199;p66"/>
          <p:cNvSpPr txBox="1">
            <a:spLocks noGrp="1"/>
          </p:cNvSpPr>
          <p:nvPr>
            <p:ph type="title"/>
          </p:nvPr>
        </p:nvSpPr>
        <p:spPr>
          <a:xfrm>
            <a:off x="1880715" y="1696986"/>
            <a:ext cx="2894400" cy="21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Montserrat"/>
              <a:buNone/>
              <a:defRPr sz="3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8509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>
            <a:spLocks noGrp="1"/>
          </p:cNvSpPr>
          <p:nvPr>
            <p:ph type="title"/>
          </p:nvPr>
        </p:nvSpPr>
        <p:spPr>
          <a:xfrm>
            <a:off x="1357789" y="4173981"/>
            <a:ext cx="3136800" cy="14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Montserrat"/>
              <a:buNone/>
              <a:defRPr sz="33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441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213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0A7B3-6521-4DCA-87E5-044747A908C1}" type="datetimeFigureOut">
              <a:rPr lang="en-US" smtClean="0"/>
              <a:t>7/21/20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6979-0714-4377-B894-6BE4C2D6E20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61906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60EA64-D806-43AC-9DF2-F8C432F32B4C}" type="datetimeFigureOut">
              <a:rPr lang="en-US" smtClean="0"/>
              <a:t>7/21/20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6979-0714-4377-B894-6BE4C2D6E202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63278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B134690-1557-4C89-A502-4959FE7FAD70}" type="datetimeFigureOut">
              <a:rPr lang="en-US" smtClean="0"/>
              <a:t>7/21/20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95852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7/21/20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3841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37C31-9E7A-4F99-8774-A0E530DE1A42}" type="datetimeFigureOut">
              <a:rPr lang="en-US" smtClean="0"/>
              <a:t>7/21/20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14114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78504F-A551-4DE0-9316-4DCD1D8CC752}" type="datetimeFigureOut">
              <a:rPr lang="en-US" smtClean="0"/>
              <a:t>7/21/20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7684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BE4249-C0D0-4B06-8692-E8BB871AF643}" type="datetimeFigureOut">
              <a:rPr lang="en-US" smtClean="0"/>
              <a:t>7/21/20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73844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2B0DB6-F5C7-45FB-8CF3-31B45F9C2DAC}" type="datetimeFigureOut">
              <a:rPr lang="en-US" smtClean="0"/>
              <a:t>7/21/20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A7A6979-0714-4377-B894-6BE4C2D6E20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94890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7" name="Image 6" descr="Une image contenant portable, ordinateur, noir&#10;&#10;Description générée automatiquement">
            <a:extLst>
              <a:ext uri="{FF2B5EF4-FFF2-40B4-BE49-F238E27FC236}">
                <a16:creationId xmlns:a16="http://schemas.microsoft.com/office/drawing/2014/main" id="{AF4E06F9-7357-E744-9722-53737FC31F91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6653" y="6192611"/>
            <a:ext cx="1079734" cy="6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0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7" r:id="rId15"/>
    <p:sldLayoutId id="2147483898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11" Type="http://schemas.openxmlformats.org/officeDocument/2006/relationships/image" Target="../media/image15.jpe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image" Target="../media/image9.jpe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7.jpeg"/><Relationship Id="rId7" Type="http://schemas.microsoft.com/office/2007/relationships/hdphoto" Target="../media/hdphoto4.wdp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3.jpeg"/><Relationship Id="rId5" Type="http://schemas.microsoft.com/office/2007/relationships/hdphoto" Target="../media/hdphoto3.wdp"/><Relationship Id="rId10" Type="http://schemas.openxmlformats.org/officeDocument/2006/relationships/image" Target="../media/image22.jpeg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95fcf4734_0_1"/>
          <p:cNvSpPr/>
          <p:nvPr/>
        </p:nvSpPr>
        <p:spPr>
          <a:xfrm>
            <a:off x="0" y="4572457"/>
            <a:ext cx="12192000" cy="2285400"/>
          </a:xfrm>
          <a:prstGeom prst="rect">
            <a:avLst/>
          </a:prstGeom>
          <a:solidFill>
            <a:srgbClr val="EFEB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461" name="Google Shape;461;g895fcf4734_0_1"/>
          <p:cNvSpPr txBox="1">
            <a:spLocks noGrp="1"/>
          </p:cNvSpPr>
          <p:nvPr>
            <p:ph type="title"/>
          </p:nvPr>
        </p:nvSpPr>
        <p:spPr>
          <a:xfrm>
            <a:off x="0" y="4572457"/>
            <a:ext cx="7834200" cy="2285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ontserrat"/>
              <a:buNone/>
            </a:pPr>
            <a:r>
              <a:rPr lang="fr-FR" sz="2700" dirty="0">
                <a:solidFill>
                  <a:srgbClr val="697758"/>
                </a:solidFill>
                <a:latin typeface="Gilda Display" panose="02000000000000000000" pitchFamily="2" charset="77"/>
              </a:rPr>
              <a:t>EVG</a:t>
            </a:r>
            <a:br>
              <a:rPr lang="fr-FR" sz="2700" dirty="0">
                <a:solidFill>
                  <a:srgbClr val="697758"/>
                </a:solidFill>
                <a:latin typeface="Gilda Display" panose="02000000000000000000" pitchFamily="2" charset="77"/>
              </a:rPr>
            </a:br>
            <a:r>
              <a:rPr lang="fr-FR" sz="2700" dirty="0">
                <a:solidFill>
                  <a:srgbClr val="697758"/>
                </a:solidFill>
                <a:latin typeface="Gilda Display" panose="02000000000000000000" pitchFamily="2" charset="77"/>
              </a:rPr>
              <a:t>DOMAINE DE LA BLONDELLERIE</a:t>
            </a:r>
            <a:endParaRPr sz="2700" dirty="0">
              <a:solidFill>
                <a:srgbClr val="697758"/>
              </a:solidFill>
              <a:latin typeface="Gilda Display" panose="02000000000000000000" pitchFamily="2" charset="77"/>
            </a:endParaRPr>
          </a:p>
        </p:txBody>
      </p:sp>
      <p:cxnSp>
        <p:nvCxnSpPr>
          <p:cNvPr id="462" name="Google Shape;462;g895fcf4734_0_1"/>
          <p:cNvCxnSpPr/>
          <p:nvPr/>
        </p:nvCxnSpPr>
        <p:spPr>
          <a:xfrm rot="10800000">
            <a:off x="8226823" y="5239491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tx1">
                <a:lumMod val="65000"/>
                <a:lumOff val="35000"/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FE45C750-4F5C-D34A-A72D-E0C504C70CBC}"/>
              </a:ext>
            </a:extLst>
          </p:cNvPr>
          <p:cNvSpPr txBox="1"/>
          <p:nvPr/>
        </p:nvSpPr>
        <p:spPr>
          <a:xfrm>
            <a:off x="8481060" y="5372243"/>
            <a:ext cx="3276589" cy="648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500"/>
              </a:spcBef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 </a:t>
            </a:r>
            <a:r>
              <a:rPr lang="fr-FR" sz="1600" dirty="0" err="1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Blondellerie</a:t>
            </a:r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spcBef>
                <a:spcPts val="500"/>
              </a:spcBef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41220 </a:t>
            </a:r>
            <a:r>
              <a:rPr lang="fr-FR" sz="1600" dirty="0" err="1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Crouy</a:t>
            </a: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sur Cosson</a:t>
            </a:r>
          </a:p>
        </p:txBody>
      </p:sp>
      <p:pic>
        <p:nvPicPr>
          <p:cNvPr id="7" name="Google Shape;468;p1" descr="Une image contenant herbe, extérieur, vert, champ&#10;&#10;Description générée automatiquement">
            <a:extLst>
              <a:ext uri="{FF2B5EF4-FFF2-40B4-BE49-F238E27FC236}">
                <a16:creationId xmlns:a16="http://schemas.microsoft.com/office/drawing/2014/main" id="{447849C8-B283-7F4B-9E8B-FBD110371ACC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467"/>
            <a:ext cx="12191980" cy="4571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955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"/>
          <p:cNvSpPr txBox="1">
            <a:spLocks noGrp="1"/>
          </p:cNvSpPr>
          <p:nvPr>
            <p:ph type="title"/>
          </p:nvPr>
        </p:nvSpPr>
        <p:spPr>
          <a:xfrm>
            <a:off x="-35352" y="1010444"/>
            <a:ext cx="59864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70"/>
              <a:buFont typeface="Montserrat"/>
              <a:buNone/>
            </a:pPr>
            <a:r>
              <a:rPr lang="fr-FR" sz="4000" dirty="0">
                <a:solidFill>
                  <a:srgbClr val="697758"/>
                </a:solidFill>
                <a:latin typeface="Gilda Display" panose="02000000000000000000" pitchFamily="2" charset="77"/>
              </a:rPr>
              <a:t>LES EXTÉRIEURS</a:t>
            </a:r>
            <a:br>
              <a:rPr lang="fr-FR" sz="3000" dirty="0">
                <a:solidFill>
                  <a:srgbClr val="697758"/>
                </a:solidFill>
                <a:latin typeface="Gilda Display" panose="02000000000000000000" pitchFamily="2" charset="77"/>
              </a:rPr>
            </a:br>
            <a:endParaRPr sz="3000" dirty="0">
              <a:solidFill>
                <a:srgbClr val="697758"/>
              </a:solidFill>
              <a:latin typeface="Gilda Display" panose="02000000000000000000" pitchFamily="2" charset="77"/>
            </a:endParaRPr>
          </a:p>
        </p:txBody>
      </p:sp>
      <p:sp>
        <p:nvSpPr>
          <p:cNvPr id="477" name="Google Shape;477;p2"/>
          <p:cNvSpPr txBox="1"/>
          <p:nvPr/>
        </p:nvSpPr>
        <p:spPr>
          <a:xfrm>
            <a:off x="352137" y="2512311"/>
            <a:ext cx="5211422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domaine de 150 Hectares comprend des plaines, des forêts, ainsi qu’un étang de 3,7 hectares entièrement privés . </a:t>
            </a:r>
          </a:p>
          <a:p>
            <a:pPr lvl="0"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Vous pourrez pleinement profiter du mobilier extérieur installé sur la terrasse du manoir: </a:t>
            </a:r>
          </a:p>
          <a:p>
            <a:pPr lvl="0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1 barbecue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1 table (10 personnes) </a:t>
            </a:r>
          </a:p>
          <a:p>
            <a:pPr marL="285750" marR="0" lvl="0" indent="-28575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+ :  un jacuzzi 6-8 places vous sera mis à disposition pour toute la durée de votre séjour. </a:t>
            </a:r>
            <a:b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</a:br>
            <a:b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</a:br>
            <a:b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</a:br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</p:txBody>
      </p:sp>
      <p:cxnSp>
        <p:nvCxnSpPr>
          <p:cNvPr id="9" name="Google Shape;470;p2">
            <a:extLst>
              <a:ext uri="{FF2B5EF4-FFF2-40B4-BE49-F238E27FC236}">
                <a16:creationId xmlns:a16="http://schemas.microsoft.com/office/drawing/2014/main" id="{CD0BE234-4B73-FE4C-9ED9-A9AC0CF18A21}"/>
              </a:ext>
            </a:extLst>
          </p:cNvPr>
          <p:cNvCxnSpPr>
            <a:cxnSpLocks/>
          </p:cNvCxnSpPr>
          <p:nvPr/>
        </p:nvCxnSpPr>
        <p:spPr>
          <a:xfrm>
            <a:off x="2720525" y="1990032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0F276B94-595E-224E-9A22-899E57B986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048" y="1193820"/>
            <a:ext cx="6205600" cy="4099574"/>
          </a:xfrm>
          <a:prstGeom prst="rect">
            <a:avLst/>
          </a:prstGeom>
        </p:spPr>
      </p:pic>
      <p:sp>
        <p:nvSpPr>
          <p:cNvPr id="10" name="Google Shape;469;p2">
            <a:extLst>
              <a:ext uri="{FF2B5EF4-FFF2-40B4-BE49-F238E27FC236}">
                <a16:creationId xmlns:a16="http://schemas.microsoft.com/office/drawing/2014/main" id="{0DFA7256-5404-4B41-8DE0-9C639CEAD51D}"/>
              </a:ext>
            </a:extLst>
          </p:cNvPr>
          <p:cNvSpPr/>
          <p:nvPr/>
        </p:nvSpPr>
        <p:spPr>
          <a:xfrm>
            <a:off x="5662378" y="1010444"/>
            <a:ext cx="6205600" cy="3893025"/>
          </a:xfrm>
          <a:prstGeom prst="rect">
            <a:avLst/>
          </a:prstGeom>
          <a:noFill/>
          <a:ln w="12700" cap="flat" cmpd="sng">
            <a:solidFill>
              <a:schemeClr val="accent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837940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"/>
          <p:cNvSpPr txBox="1">
            <a:spLocks noGrp="1"/>
          </p:cNvSpPr>
          <p:nvPr>
            <p:ph type="title"/>
          </p:nvPr>
        </p:nvSpPr>
        <p:spPr>
          <a:xfrm>
            <a:off x="-2139" y="81279"/>
            <a:ext cx="6197199" cy="174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70"/>
              <a:buFont typeface="Montserrat"/>
              <a:buNone/>
            </a:pPr>
            <a:r>
              <a:rPr lang="fr-FR" sz="3600" dirty="0">
                <a:solidFill>
                  <a:srgbClr val="697758"/>
                </a:solidFill>
                <a:latin typeface="Gilda Display" panose="02000000000000000000" pitchFamily="2" charset="77"/>
              </a:rPr>
              <a:t>LES EXTÉRIEURS</a:t>
            </a:r>
            <a:br>
              <a:rPr lang="fr-FR" sz="3000" dirty="0">
                <a:solidFill>
                  <a:srgbClr val="697758"/>
                </a:solidFill>
                <a:latin typeface="Gilda Display" panose="02000000000000000000" pitchFamily="2" charset="77"/>
              </a:rPr>
            </a:br>
            <a:endParaRPr sz="3000" dirty="0">
              <a:solidFill>
                <a:srgbClr val="697758"/>
              </a:solidFill>
              <a:latin typeface="Gilda Display" panose="02000000000000000000" pitchFamily="2" charset="77"/>
            </a:endParaRPr>
          </a:p>
        </p:txBody>
      </p:sp>
      <p:cxnSp>
        <p:nvCxnSpPr>
          <p:cNvPr id="9" name="Google Shape;470;p2">
            <a:extLst>
              <a:ext uri="{FF2B5EF4-FFF2-40B4-BE49-F238E27FC236}">
                <a16:creationId xmlns:a16="http://schemas.microsoft.com/office/drawing/2014/main" id="{CD0BE234-4B73-FE4C-9ED9-A9AC0CF18A21}"/>
              </a:ext>
            </a:extLst>
          </p:cNvPr>
          <p:cNvCxnSpPr>
            <a:cxnSpLocks/>
          </p:cNvCxnSpPr>
          <p:nvPr/>
        </p:nvCxnSpPr>
        <p:spPr>
          <a:xfrm>
            <a:off x="2818400" y="1037532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Espace réservé pour une image  20" descr="Une image contenant extérieur, chaise, table, en bois&#10;&#10;Description générée automatiquement">
            <a:extLst>
              <a:ext uri="{FF2B5EF4-FFF2-40B4-BE49-F238E27FC236}">
                <a16:creationId xmlns:a16="http://schemas.microsoft.com/office/drawing/2014/main" id="{A59462D5-9474-9A46-9CC3-A25B9A0354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80602" y="1314982"/>
            <a:ext cx="3717916" cy="227190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8A575F-153B-DE4F-BC20-384A8FB3EE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7760" y="3716136"/>
            <a:ext cx="1980758" cy="2420504"/>
          </a:xfrm>
          <a:prstGeom prst="rect">
            <a:avLst/>
          </a:prstGeom>
        </p:spPr>
      </p:pic>
      <p:pic>
        <p:nvPicPr>
          <p:cNvPr id="8" name="Image 7" descr="Une image contenant herbe, extérieur, table, vaisseau&#10;&#10;Description générée automatiquement">
            <a:extLst>
              <a:ext uri="{FF2B5EF4-FFF2-40B4-BE49-F238E27FC236}">
                <a16:creationId xmlns:a16="http://schemas.microsoft.com/office/drawing/2014/main" id="{52D162E3-6898-F440-939E-7D64CF90AD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39" y="1319823"/>
            <a:ext cx="4049793" cy="2267068"/>
          </a:xfrm>
          <a:prstGeom prst="rect">
            <a:avLst/>
          </a:prstGeom>
        </p:spPr>
      </p:pic>
      <p:pic>
        <p:nvPicPr>
          <p:cNvPr id="11" name="Image 10" descr="Une image contenant herbe, extérieur, champ, vert&#10;&#10;Description générée automatiquement">
            <a:extLst>
              <a:ext uri="{FF2B5EF4-FFF2-40B4-BE49-F238E27FC236}">
                <a16:creationId xmlns:a16="http://schemas.microsoft.com/office/drawing/2014/main" id="{EB722C6C-D32F-4849-A230-7A895D2349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38" y="3716136"/>
            <a:ext cx="9651342" cy="3060585"/>
          </a:xfrm>
          <a:prstGeom prst="rect">
            <a:avLst/>
          </a:prstGeom>
        </p:spPr>
      </p:pic>
      <p:pic>
        <p:nvPicPr>
          <p:cNvPr id="13" name="Image 12" descr="Une image contenant herbe, extérieur, banc, parc&#10;&#10;Description générée automatiquement">
            <a:extLst>
              <a:ext uri="{FF2B5EF4-FFF2-40B4-BE49-F238E27FC236}">
                <a16:creationId xmlns:a16="http://schemas.microsoft.com/office/drawing/2014/main" id="{12A727A5-23B7-3F43-89A0-58B5A54D31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010" y="1314982"/>
            <a:ext cx="3708990" cy="227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24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table, assis, tasse, alimentation&#10;&#10;Description générée automatiquement">
            <a:extLst>
              <a:ext uri="{FF2B5EF4-FFF2-40B4-BE49-F238E27FC236}">
                <a16:creationId xmlns:a16="http://schemas.microsoft.com/office/drawing/2014/main" id="{20C0BCD7-EFE1-6E41-B26C-75D93871598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4" name="Google Shape;516;p6">
            <a:extLst>
              <a:ext uri="{FF2B5EF4-FFF2-40B4-BE49-F238E27FC236}">
                <a16:creationId xmlns:a16="http://schemas.microsoft.com/office/drawing/2014/main" id="{7D871EAB-5146-7941-930C-DE49978A5517}"/>
              </a:ext>
            </a:extLst>
          </p:cNvPr>
          <p:cNvSpPr/>
          <p:nvPr/>
        </p:nvSpPr>
        <p:spPr>
          <a:xfrm>
            <a:off x="1" y="5065713"/>
            <a:ext cx="4218709" cy="685800"/>
          </a:xfrm>
          <a:prstGeom prst="roundRect">
            <a:avLst>
              <a:gd name="adj" fmla="val 0"/>
            </a:avLst>
          </a:prstGeom>
          <a:solidFill>
            <a:srgbClr val="EFEB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fr-FR" sz="2400" b="1" dirty="0">
                <a:solidFill>
                  <a:srgbClr val="697758"/>
                </a:solidFill>
                <a:latin typeface="Gilda Display" panose="02000000000000000000" pitchFamily="2" charset="77"/>
                <a:sym typeface="Lato"/>
              </a:rPr>
              <a:t>CATALOGUE D’ACTIVITÉS</a:t>
            </a:r>
            <a:endParaRPr sz="2400" b="1" dirty="0">
              <a:solidFill>
                <a:srgbClr val="697758"/>
              </a:solidFill>
              <a:latin typeface="Gilda Display" panose="02000000000000000000" pitchFamily="2" charset="77"/>
              <a:sym typeface="Lato"/>
            </a:endParaRPr>
          </a:p>
        </p:txBody>
      </p:sp>
      <p:sp>
        <p:nvSpPr>
          <p:cNvPr id="15" name="Google Shape;516;p6">
            <a:extLst>
              <a:ext uri="{FF2B5EF4-FFF2-40B4-BE49-F238E27FC236}">
                <a16:creationId xmlns:a16="http://schemas.microsoft.com/office/drawing/2014/main" id="{E8F4BA04-9E6F-BA45-B710-95D854F114DA}"/>
              </a:ext>
            </a:extLst>
          </p:cNvPr>
          <p:cNvSpPr/>
          <p:nvPr/>
        </p:nvSpPr>
        <p:spPr>
          <a:xfrm>
            <a:off x="7973291" y="5065713"/>
            <a:ext cx="4218709" cy="685800"/>
          </a:xfrm>
          <a:prstGeom prst="roundRect">
            <a:avLst>
              <a:gd name="adj" fmla="val 0"/>
            </a:avLst>
          </a:prstGeom>
          <a:solidFill>
            <a:srgbClr val="EFEB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fr-FR" sz="2700" b="1" dirty="0">
                <a:solidFill>
                  <a:srgbClr val="697758"/>
                </a:solidFill>
                <a:latin typeface="Gilda Display" panose="02000000000000000000" pitchFamily="2" charset="77"/>
                <a:sym typeface="Lato"/>
              </a:rPr>
              <a:t>3 AU CHOIX</a:t>
            </a:r>
            <a:endParaRPr sz="2700" b="1" dirty="0">
              <a:solidFill>
                <a:srgbClr val="697758"/>
              </a:solidFill>
              <a:latin typeface="Gilda Display" panose="02000000000000000000" pitchFamily="2" charset="77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096949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67;p10">
            <a:extLst>
              <a:ext uri="{FF2B5EF4-FFF2-40B4-BE49-F238E27FC236}">
                <a16:creationId xmlns:a16="http://schemas.microsoft.com/office/drawing/2014/main" id="{F6FE3408-CBBD-7345-BF31-15D289119DF4}"/>
              </a:ext>
            </a:extLst>
          </p:cNvPr>
          <p:cNvSpPr txBox="1">
            <a:spLocks/>
          </p:cNvSpPr>
          <p:nvPr/>
        </p:nvSpPr>
        <p:spPr>
          <a:xfrm>
            <a:off x="0" y="1285092"/>
            <a:ext cx="609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330"/>
              <a:buFont typeface="Montserrat"/>
              <a:buNone/>
            </a:pPr>
            <a:r>
              <a:rPr lang="fr-FR" sz="144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  <a:t>LE BALL-TRAP</a:t>
            </a: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endParaRPr lang="fr-FR" sz="3600" b="1" dirty="0">
              <a:solidFill>
                <a:srgbClr val="697758"/>
              </a:solidFill>
              <a:latin typeface="Gilda Display" panose="02000000000000000000" pitchFamily="2" charset="77"/>
              <a:sym typeface="Montserrat"/>
            </a:endParaRPr>
          </a:p>
        </p:txBody>
      </p:sp>
      <p:sp>
        <p:nvSpPr>
          <p:cNvPr id="8" name="Google Shape;569;p10">
            <a:extLst>
              <a:ext uri="{FF2B5EF4-FFF2-40B4-BE49-F238E27FC236}">
                <a16:creationId xmlns:a16="http://schemas.microsoft.com/office/drawing/2014/main" id="{27CB8ADD-F573-6140-A7DA-55BF9CDDC24A}"/>
              </a:ext>
            </a:extLst>
          </p:cNvPr>
          <p:cNvSpPr/>
          <p:nvPr/>
        </p:nvSpPr>
        <p:spPr>
          <a:xfrm>
            <a:off x="766762" y="2207401"/>
            <a:ext cx="4716463" cy="2893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Votre ball-trap se situe sur un domaine privé dans un milieu naturel et préservé composé de futaies, taillis, résineux, plaines et étangs.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Un corps de ferme solognot est à votre disposition pour un moment convivial. 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package comprend 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3h de tir avec 2 fusils pour le groupe</a:t>
            </a:r>
            <a:endParaRPr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50 plateaux et 50 cartouches/p.</a:t>
            </a:r>
            <a:endParaRPr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</p:txBody>
      </p:sp>
      <p:cxnSp>
        <p:nvCxnSpPr>
          <p:cNvPr id="9" name="Google Shape;470;p2">
            <a:extLst>
              <a:ext uri="{FF2B5EF4-FFF2-40B4-BE49-F238E27FC236}">
                <a16:creationId xmlns:a16="http://schemas.microsoft.com/office/drawing/2014/main" id="{74543D58-966D-D746-B0CE-7E3019135245}"/>
              </a:ext>
            </a:extLst>
          </p:cNvPr>
          <p:cNvCxnSpPr>
            <a:cxnSpLocks/>
          </p:cNvCxnSpPr>
          <p:nvPr/>
        </p:nvCxnSpPr>
        <p:spPr>
          <a:xfrm>
            <a:off x="2917825" y="1872539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Espace réservé pour une image  16" descr="Une image contenant extérieur, assis, petit, fermer&#10;&#10;Description générée automatiquement">
            <a:extLst>
              <a:ext uri="{FF2B5EF4-FFF2-40B4-BE49-F238E27FC236}">
                <a16:creationId xmlns:a16="http://schemas.microsoft.com/office/drawing/2014/main" id="{5363BDB8-7E83-EF40-BD5D-D752B3B8FD2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2767" r="12767"/>
          <a:stretch>
            <a:fillRect/>
          </a:stretch>
        </p:blipFill>
        <p:spPr/>
      </p:pic>
      <p:pic>
        <p:nvPicPr>
          <p:cNvPr id="21" name="Espace réservé pour une image  20" descr="Une image contenant extérieur, herbe, arbre, bâtiment&#10;&#10;Description générée automatiquement">
            <a:extLst>
              <a:ext uri="{FF2B5EF4-FFF2-40B4-BE49-F238E27FC236}">
                <a16:creationId xmlns:a16="http://schemas.microsoft.com/office/drawing/2014/main" id="{BEB648D2-F4A9-B044-848C-A668CDBCB6F5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3"/>
          <a:srcRect t="35170" b="484"/>
          <a:stretch/>
        </p:blipFill>
        <p:spPr>
          <a:xfrm>
            <a:off x="8945426" y="3095590"/>
            <a:ext cx="3059366" cy="2952000"/>
          </a:xfrm>
        </p:spPr>
      </p:pic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48CD45D-7E97-9F4B-B806-8F078320C3E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/>
          <a:srcRect l="11612" r="11612"/>
          <a:stretch>
            <a:fillRect/>
          </a:stretch>
        </p:blipFill>
        <p:spPr/>
      </p:pic>
      <p:pic>
        <p:nvPicPr>
          <p:cNvPr id="5" name="Espace réservé pour une image  4" descr="Une image contenant personne, extérieur, veste, homme&#10;&#10;Description générée automatiquement">
            <a:extLst>
              <a:ext uri="{FF2B5EF4-FFF2-40B4-BE49-F238E27FC236}">
                <a16:creationId xmlns:a16="http://schemas.microsoft.com/office/drawing/2014/main" id="{1B7B1BD4-CB5A-E14F-939B-46F4C0DB704B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5"/>
          <a:srcRect t="17827" b="178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022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78;p11">
            <a:extLst>
              <a:ext uri="{FF2B5EF4-FFF2-40B4-BE49-F238E27FC236}">
                <a16:creationId xmlns:a16="http://schemas.microsoft.com/office/drawing/2014/main" id="{CB62E901-09A1-494C-B67D-271E34AE301D}"/>
              </a:ext>
            </a:extLst>
          </p:cNvPr>
          <p:cNvSpPr/>
          <p:nvPr/>
        </p:nvSpPr>
        <p:spPr>
          <a:xfrm>
            <a:off x="766763" y="2191376"/>
            <a:ext cx="4716462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Élu parmi les meilleurs circuits de karting français, 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ce parcours vous promet sensation et  adrénaline. 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En fonction du nombre de personnes, la piste 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peut être privatisée (8 personnes min).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staff mécanique s’occupe de vous 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et vous explique comment vivre au mieux 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votre expérience de pilote en toute sécurité.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package comprend 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Un pilotage d’environ 15/20 min sur circuit. </a:t>
            </a:r>
            <a:endParaRPr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</p:txBody>
      </p:sp>
      <p:sp>
        <p:nvSpPr>
          <p:cNvPr id="18" name="Google Shape;567;p10">
            <a:extLst>
              <a:ext uri="{FF2B5EF4-FFF2-40B4-BE49-F238E27FC236}">
                <a16:creationId xmlns:a16="http://schemas.microsoft.com/office/drawing/2014/main" id="{054258DB-D65C-BB4F-A888-085964E2B8F3}"/>
              </a:ext>
            </a:extLst>
          </p:cNvPr>
          <p:cNvSpPr txBox="1">
            <a:spLocks/>
          </p:cNvSpPr>
          <p:nvPr/>
        </p:nvSpPr>
        <p:spPr>
          <a:xfrm>
            <a:off x="0" y="1470663"/>
            <a:ext cx="609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330"/>
              <a:buFont typeface="Montserrat"/>
              <a:buNone/>
            </a:pPr>
            <a:r>
              <a:rPr lang="fr-FR" sz="144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  <a:t>LE KARTING</a:t>
            </a: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endParaRPr lang="fr-FR" sz="3600" b="1" dirty="0">
              <a:solidFill>
                <a:srgbClr val="697758"/>
              </a:solidFill>
              <a:latin typeface="Gilda Display" panose="02000000000000000000" pitchFamily="2" charset="77"/>
              <a:sym typeface="Montserrat"/>
            </a:endParaRPr>
          </a:p>
        </p:txBody>
      </p:sp>
      <p:cxnSp>
        <p:nvCxnSpPr>
          <p:cNvPr id="21" name="Google Shape;470;p2">
            <a:extLst>
              <a:ext uri="{FF2B5EF4-FFF2-40B4-BE49-F238E27FC236}">
                <a16:creationId xmlns:a16="http://schemas.microsoft.com/office/drawing/2014/main" id="{12F4356F-3D43-194A-BC48-CAC85855133C}"/>
              </a:ext>
            </a:extLst>
          </p:cNvPr>
          <p:cNvCxnSpPr>
            <a:cxnSpLocks/>
          </p:cNvCxnSpPr>
          <p:nvPr/>
        </p:nvCxnSpPr>
        <p:spPr>
          <a:xfrm>
            <a:off x="2917825" y="2062970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Espace réservé pour une image  11" descr="Une image contenant route, herbe, extérieur, conteneur&#10;&#10;Description générée automatiquement">
            <a:extLst>
              <a:ext uri="{FF2B5EF4-FFF2-40B4-BE49-F238E27FC236}">
                <a16:creationId xmlns:a16="http://schemas.microsoft.com/office/drawing/2014/main" id="{0E964B6C-1619-F249-8925-2237E3A651D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l="7186" t="3598" r="32399" b="15272"/>
          <a:stretch/>
        </p:blipFill>
        <p:spPr>
          <a:xfrm>
            <a:off x="6096000" y="398788"/>
            <a:ext cx="2849426" cy="2550151"/>
          </a:xfrm>
        </p:spPr>
      </p:pic>
      <p:pic>
        <p:nvPicPr>
          <p:cNvPr id="17" name="Espace réservé pour une image  16" descr="Une image contenant extérieur, garé, neige, assis&#10;&#10;Description générée automatiquement">
            <a:extLst>
              <a:ext uri="{FF2B5EF4-FFF2-40B4-BE49-F238E27FC236}">
                <a16:creationId xmlns:a16="http://schemas.microsoft.com/office/drawing/2014/main" id="{48D85C32-38DB-764A-B428-EF118378600F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15465" r="15465"/>
          <a:stretch>
            <a:fillRect/>
          </a:stretch>
        </p:blipFill>
        <p:spPr/>
      </p:pic>
      <p:pic>
        <p:nvPicPr>
          <p:cNvPr id="22" name="Espace réservé pour une image  21" descr="Une image contenant herbe, route, extérieur, transport&#10;&#10;Description générée automatiquement">
            <a:extLst>
              <a:ext uri="{FF2B5EF4-FFF2-40B4-BE49-F238E27FC236}">
                <a16:creationId xmlns:a16="http://schemas.microsoft.com/office/drawing/2014/main" id="{C69094E3-3D39-8346-B51E-AD2053CFF0A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4"/>
          <a:srcRect l="21435" r="9495"/>
          <a:stretch/>
        </p:blipFill>
        <p:spPr>
          <a:xfrm>
            <a:off x="8945426" y="3095591"/>
            <a:ext cx="3056194" cy="2948939"/>
          </a:xfrm>
        </p:spPr>
      </p:pic>
      <p:pic>
        <p:nvPicPr>
          <p:cNvPr id="24" name="Espace réservé pour une image  23" descr="Une image contenant bâtiment, extérieur, route, petit&#10;&#10;Description générée automatiquement">
            <a:extLst>
              <a:ext uri="{FF2B5EF4-FFF2-40B4-BE49-F238E27FC236}">
                <a16:creationId xmlns:a16="http://schemas.microsoft.com/office/drawing/2014/main" id="{CE8E124D-555C-A940-8E75-7C694B41257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5"/>
          <a:srcRect l="11539" r="115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2447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78;p11">
            <a:extLst>
              <a:ext uri="{FF2B5EF4-FFF2-40B4-BE49-F238E27FC236}">
                <a16:creationId xmlns:a16="http://schemas.microsoft.com/office/drawing/2014/main" id="{CB62E901-09A1-494C-B67D-271E34AE301D}"/>
              </a:ext>
            </a:extLst>
          </p:cNvPr>
          <p:cNvSpPr/>
          <p:nvPr/>
        </p:nvSpPr>
        <p:spPr>
          <a:xfrm>
            <a:off x="766763" y="2394576"/>
            <a:ext cx="4716462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Si vous souhaitez un peu d’adrénaline, optez pour le jet ski à bras ! </a:t>
            </a:r>
          </a:p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Il sera mis  à votre disposition 1 jet ski et un gilet de sauvetage afin de profiter du cadre idyllique de la Sologne. </a:t>
            </a:r>
          </a:p>
          <a:p>
            <a:pPr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package comprend 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ctr"/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1h30 de jet ski pour le groupe </a:t>
            </a:r>
          </a:p>
          <a:p>
            <a:pPr lvl="0" algn="ctr"/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(incluant les consignes de sécurité et briefing de pilotage) </a:t>
            </a:r>
          </a:p>
        </p:txBody>
      </p:sp>
      <p:sp>
        <p:nvSpPr>
          <p:cNvPr id="18" name="Google Shape;567;p10">
            <a:extLst>
              <a:ext uri="{FF2B5EF4-FFF2-40B4-BE49-F238E27FC236}">
                <a16:creationId xmlns:a16="http://schemas.microsoft.com/office/drawing/2014/main" id="{054258DB-D65C-BB4F-A888-085964E2B8F3}"/>
              </a:ext>
            </a:extLst>
          </p:cNvPr>
          <p:cNvSpPr txBox="1">
            <a:spLocks/>
          </p:cNvSpPr>
          <p:nvPr/>
        </p:nvSpPr>
        <p:spPr>
          <a:xfrm>
            <a:off x="0" y="1043943"/>
            <a:ext cx="609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330"/>
              <a:buFont typeface="Montserrat"/>
              <a:buNone/>
            </a:pPr>
            <a:r>
              <a:rPr lang="fr-FR" sz="144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  <a:t>LE JET SKI</a:t>
            </a: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endParaRPr lang="fr-FR" sz="3600" b="1" dirty="0">
              <a:solidFill>
                <a:srgbClr val="697758"/>
              </a:solidFill>
              <a:latin typeface="Gilda Display" panose="02000000000000000000" pitchFamily="2" charset="77"/>
              <a:sym typeface="Montserrat"/>
            </a:endParaRPr>
          </a:p>
        </p:txBody>
      </p:sp>
      <p:pic>
        <p:nvPicPr>
          <p:cNvPr id="15" name="Espace réservé pour une image  14" descr="Une image contenant extérieur, herbe, personne, homme&#10;&#10;Description générée automatiquement">
            <a:extLst>
              <a:ext uri="{FF2B5EF4-FFF2-40B4-BE49-F238E27FC236}">
                <a16:creationId xmlns:a16="http://schemas.microsoft.com/office/drawing/2014/main" id="{AA0FEE85-8D25-5C43-8124-C3C1BD25A1A0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Google Shape;587;p12">
            <a:extLst>
              <a:ext uri="{FF2B5EF4-FFF2-40B4-BE49-F238E27FC236}">
                <a16:creationId xmlns:a16="http://schemas.microsoft.com/office/drawing/2014/main" id="{B968F9D2-BA6C-C04F-ADAE-B11E04039082}"/>
              </a:ext>
            </a:extLst>
          </p:cNvPr>
          <p:cNvPicPr preferRelativeResize="0">
            <a:picLocks noGrp="1"/>
          </p:cNvPicPr>
          <p:nvPr>
            <p:ph type="pic" idx="3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5806" y="0"/>
            <a:ext cx="3056194" cy="2948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586;p12" descr="Une image contenant extérieur, eau, herbe, rivière&#10;&#10;Description générée automatiquement">
            <a:extLst>
              <a:ext uri="{FF2B5EF4-FFF2-40B4-BE49-F238E27FC236}">
                <a16:creationId xmlns:a16="http://schemas.microsoft.com/office/drawing/2014/main" id="{D95B84BF-5057-A641-BA44-A79ACF9B1A20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98788"/>
            <a:ext cx="2849426" cy="25501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470;p2">
            <a:extLst>
              <a:ext uri="{FF2B5EF4-FFF2-40B4-BE49-F238E27FC236}">
                <a16:creationId xmlns:a16="http://schemas.microsoft.com/office/drawing/2014/main" id="{2EAB9355-397D-264A-8935-EC748F9606D7}"/>
              </a:ext>
            </a:extLst>
          </p:cNvPr>
          <p:cNvCxnSpPr>
            <a:cxnSpLocks/>
          </p:cNvCxnSpPr>
          <p:nvPr/>
        </p:nvCxnSpPr>
        <p:spPr>
          <a:xfrm>
            <a:off x="2917825" y="1900410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473C8DA4-7533-EC40-867B-27EF8CE6BC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0506" y="3095591"/>
            <a:ext cx="1988700" cy="172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78;p11">
            <a:extLst>
              <a:ext uri="{FF2B5EF4-FFF2-40B4-BE49-F238E27FC236}">
                <a16:creationId xmlns:a16="http://schemas.microsoft.com/office/drawing/2014/main" id="{CB62E901-09A1-494C-B67D-271E34AE301D}"/>
              </a:ext>
            </a:extLst>
          </p:cNvPr>
          <p:cNvSpPr/>
          <p:nvPr/>
        </p:nvSpPr>
        <p:spPr>
          <a:xfrm>
            <a:off x="766763" y="1845936"/>
            <a:ext cx="4716462" cy="4339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Si vous aimez l’eau, la sensation de glisse et adorez l’aventure, embarquez à bord d’un canoë ! </a:t>
            </a:r>
          </a:p>
          <a:p>
            <a:pPr lvl="0"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Une balade sur la Loire inoubliable avec divers parcours proposés en fonction de votre niveau ou motivation.</a:t>
            </a:r>
          </a:p>
          <a:p>
            <a:pPr lvl="0"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Les parcours possibles : </a:t>
            </a:r>
          </a:p>
          <a:p>
            <a:pPr lvl="0"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Mini : </a:t>
            </a:r>
            <a:r>
              <a:rPr lang="fr-FR" sz="1600" dirty="0" err="1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Montlivault</a:t>
            </a: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 - Blois : 6,5km – 1h00</a:t>
            </a:r>
            <a:b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</a:b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Classique : Saint </a:t>
            </a:r>
            <a:r>
              <a:rPr lang="fr-FR" sz="1600" dirty="0" err="1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Dyé</a:t>
            </a: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 – Blois : 11km – 1h45</a:t>
            </a:r>
            <a:b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</a:b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Nature : </a:t>
            </a:r>
            <a:r>
              <a:rPr lang="fr-FR" sz="1600" dirty="0" err="1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Muides</a:t>
            </a: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 - Blois : 15km – 2h30 </a:t>
            </a:r>
          </a:p>
          <a:p>
            <a:pPr lvl="0"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package comprend 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ctr"/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1 parcours au choix</a:t>
            </a:r>
          </a:p>
        </p:txBody>
      </p:sp>
      <p:sp>
        <p:nvSpPr>
          <p:cNvPr id="18" name="Google Shape;567;p10">
            <a:extLst>
              <a:ext uri="{FF2B5EF4-FFF2-40B4-BE49-F238E27FC236}">
                <a16:creationId xmlns:a16="http://schemas.microsoft.com/office/drawing/2014/main" id="{054258DB-D65C-BB4F-A888-085964E2B8F3}"/>
              </a:ext>
            </a:extLst>
          </p:cNvPr>
          <p:cNvSpPr txBox="1">
            <a:spLocks/>
          </p:cNvSpPr>
          <p:nvPr/>
        </p:nvSpPr>
        <p:spPr>
          <a:xfrm>
            <a:off x="0" y="962663"/>
            <a:ext cx="609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330"/>
              <a:buFont typeface="Montserrat"/>
              <a:buNone/>
            </a:pPr>
            <a:r>
              <a:rPr lang="fr-FR" sz="144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  <a:t>LE CANOË</a:t>
            </a: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endParaRPr lang="fr-FR" sz="3600" b="1" dirty="0">
              <a:solidFill>
                <a:srgbClr val="697758"/>
              </a:solidFill>
              <a:latin typeface="Gilda Display" panose="02000000000000000000" pitchFamily="2" charset="77"/>
              <a:sym typeface="Montserrat"/>
            </a:endParaRPr>
          </a:p>
        </p:txBody>
      </p:sp>
      <p:cxnSp>
        <p:nvCxnSpPr>
          <p:cNvPr id="22" name="Google Shape;470;p2">
            <a:extLst>
              <a:ext uri="{FF2B5EF4-FFF2-40B4-BE49-F238E27FC236}">
                <a16:creationId xmlns:a16="http://schemas.microsoft.com/office/drawing/2014/main" id="{32AFAD1C-91AF-8649-81D5-A2CDE9DD7EED}"/>
              </a:ext>
            </a:extLst>
          </p:cNvPr>
          <p:cNvCxnSpPr>
            <a:cxnSpLocks/>
          </p:cNvCxnSpPr>
          <p:nvPr/>
        </p:nvCxnSpPr>
        <p:spPr>
          <a:xfrm>
            <a:off x="2917825" y="1615930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" name="Espace réservé pour une image  31" descr="Une image contenant eau, bateau, extérieur, rivière&#10;&#10;Description générée automatiquement">
            <a:extLst>
              <a:ext uri="{FF2B5EF4-FFF2-40B4-BE49-F238E27FC236}">
                <a16:creationId xmlns:a16="http://schemas.microsoft.com/office/drawing/2014/main" id="{C4AC7C6F-E442-384E-BE70-860D8C05C4F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2888" r="12888"/>
          <a:stretch>
            <a:fillRect/>
          </a:stretch>
        </p:blipFill>
        <p:spPr/>
      </p:pic>
      <p:pic>
        <p:nvPicPr>
          <p:cNvPr id="42" name="Espace réservé pour une image  41" descr="Une image contenant eau, extérieur, bateau, crépuscule&#10;&#10;Description générée automatiquement">
            <a:extLst>
              <a:ext uri="{FF2B5EF4-FFF2-40B4-BE49-F238E27FC236}">
                <a16:creationId xmlns:a16="http://schemas.microsoft.com/office/drawing/2014/main" id="{EFA23C2A-AB2D-E746-A0D3-9DBA76D22E63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8833" r="8833"/>
          <a:stretch>
            <a:fillRect/>
          </a:stretch>
        </p:blipFill>
        <p:spPr/>
      </p:pic>
      <p:pic>
        <p:nvPicPr>
          <p:cNvPr id="40" name="Espace réservé pour une image  39" descr="Une image contenant extérieur, eau, herbe, bateau&#10;&#10;Description générée automatiquement">
            <a:extLst>
              <a:ext uri="{FF2B5EF4-FFF2-40B4-BE49-F238E27FC236}">
                <a16:creationId xmlns:a16="http://schemas.microsoft.com/office/drawing/2014/main" id="{3F308DBC-F11F-0D4C-AC16-56E1247CA78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/>
          <a:srcRect l="14758" r="14758"/>
          <a:stretch>
            <a:fillRect/>
          </a:stretch>
        </p:blipFill>
        <p:spPr/>
      </p:pic>
      <p:pic>
        <p:nvPicPr>
          <p:cNvPr id="5" name="Espace réservé pour une image  4" descr="Une image contenant eau, extérieur, lac, bateau&#10;&#10;Description générée automatiquement">
            <a:extLst>
              <a:ext uri="{FF2B5EF4-FFF2-40B4-BE49-F238E27FC236}">
                <a16:creationId xmlns:a16="http://schemas.microsoft.com/office/drawing/2014/main" id="{A072886C-37E5-214F-A18C-236A78DF247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5"/>
          <a:srcRect l="15536" r="155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60472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78;p11">
            <a:extLst>
              <a:ext uri="{FF2B5EF4-FFF2-40B4-BE49-F238E27FC236}">
                <a16:creationId xmlns:a16="http://schemas.microsoft.com/office/drawing/2014/main" id="{CB62E901-09A1-494C-B67D-271E34AE301D}"/>
              </a:ext>
            </a:extLst>
          </p:cNvPr>
          <p:cNvSpPr/>
          <p:nvPr/>
        </p:nvSpPr>
        <p:spPr>
          <a:xfrm>
            <a:off x="766763" y="2394576"/>
            <a:ext cx="4716462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Des </a:t>
            </a:r>
            <a:r>
              <a:rPr lang="fr-FR" sz="1600" dirty="0" err="1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paddles</a:t>
            </a: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 peuvent être mis à votre disposition non loin de la propriété pour profiter d’une descente à la découverte des paysages d’exceptions du Val de Loire.</a:t>
            </a:r>
          </a:p>
          <a:p>
            <a:pPr algn="just"/>
            <a:b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</a:b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Les bienfaits de l’activité sur le corps et l’esprit sont nombreux…</a:t>
            </a:r>
          </a:p>
          <a:p>
            <a:pPr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package comprend 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ctr"/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2h de </a:t>
            </a:r>
            <a:r>
              <a:rPr lang="fr-FR" b="1" dirty="0" err="1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paddle</a:t>
            </a:r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 par personne</a:t>
            </a:r>
          </a:p>
        </p:txBody>
      </p:sp>
      <p:sp>
        <p:nvSpPr>
          <p:cNvPr id="18" name="Google Shape;567;p10">
            <a:extLst>
              <a:ext uri="{FF2B5EF4-FFF2-40B4-BE49-F238E27FC236}">
                <a16:creationId xmlns:a16="http://schemas.microsoft.com/office/drawing/2014/main" id="{054258DB-D65C-BB4F-A888-085964E2B8F3}"/>
              </a:ext>
            </a:extLst>
          </p:cNvPr>
          <p:cNvSpPr txBox="1">
            <a:spLocks/>
          </p:cNvSpPr>
          <p:nvPr/>
        </p:nvSpPr>
        <p:spPr>
          <a:xfrm>
            <a:off x="0" y="1125223"/>
            <a:ext cx="609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330"/>
              <a:buFont typeface="Montserrat"/>
              <a:buNone/>
            </a:pPr>
            <a:r>
              <a:rPr lang="fr-FR" sz="144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  <a:t>LE PADDLE</a:t>
            </a: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endParaRPr lang="fr-FR" sz="3600" b="1" dirty="0">
              <a:solidFill>
                <a:srgbClr val="697758"/>
              </a:solidFill>
              <a:latin typeface="Gilda Display" panose="02000000000000000000" pitchFamily="2" charset="77"/>
              <a:sym typeface="Montserrat"/>
            </a:endParaRPr>
          </a:p>
        </p:txBody>
      </p:sp>
      <p:cxnSp>
        <p:nvCxnSpPr>
          <p:cNvPr id="22" name="Google Shape;470;p2">
            <a:extLst>
              <a:ext uri="{FF2B5EF4-FFF2-40B4-BE49-F238E27FC236}">
                <a16:creationId xmlns:a16="http://schemas.microsoft.com/office/drawing/2014/main" id="{32AFAD1C-91AF-8649-81D5-A2CDE9DD7EED}"/>
              </a:ext>
            </a:extLst>
          </p:cNvPr>
          <p:cNvCxnSpPr>
            <a:cxnSpLocks/>
          </p:cNvCxnSpPr>
          <p:nvPr/>
        </p:nvCxnSpPr>
        <p:spPr>
          <a:xfrm>
            <a:off x="2917825" y="1839450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Espace réservé pour une image  11" descr="Une image contenant extérieur, eau, plage, surf&#10;&#10;Description générée automatiquement">
            <a:extLst>
              <a:ext uri="{FF2B5EF4-FFF2-40B4-BE49-F238E27FC236}">
                <a16:creationId xmlns:a16="http://schemas.microsoft.com/office/drawing/2014/main" id="{DF464D1D-B34A-7546-A4F3-13697BFC090E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2"/>
          <a:srcRect l="5314" r="10912"/>
          <a:stretch/>
        </p:blipFill>
        <p:spPr>
          <a:xfrm>
            <a:off x="6096000" y="398788"/>
            <a:ext cx="2849426" cy="2550151"/>
          </a:xfrm>
        </p:spPr>
      </p:pic>
      <p:pic>
        <p:nvPicPr>
          <p:cNvPr id="28" name="Espace réservé pour une image  27" descr="Une image contenant extérieur, eau, crépuscule, océan&#10;&#10;Description générée automatiquement">
            <a:extLst>
              <a:ext uri="{FF2B5EF4-FFF2-40B4-BE49-F238E27FC236}">
                <a16:creationId xmlns:a16="http://schemas.microsoft.com/office/drawing/2014/main" id="{C0AB3727-36EC-DF49-8D26-739DA9C1914B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l="11615" r="11615"/>
          <a:stretch>
            <a:fillRect/>
          </a:stretch>
        </p:blipFill>
        <p:spPr/>
      </p:pic>
      <p:pic>
        <p:nvPicPr>
          <p:cNvPr id="5" name="Espace réservé pour une image  4" descr="Une image contenant eau, extérieur, homme, planche&#10;&#10;Description générée automatiquement">
            <a:extLst>
              <a:ext uri="{FF2B5EF4-FFF2-40B4-BE49-F238E27FC236}">
                <a16:creationId xmlns:a16="http://schemas.microsoft.com/office/drawing/2014/main" id="{ACBE205C-3B12-4B4E-B440-4E2D21FB2703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15465" r="15465"/>
          <a:stretch>
            <a:fillRect/>
          </a:stretch>
        </p:blipFill>
        <p:spPr/>
      </p:pic>
      <p:pic>
        <p:nvPicPr>
          <p:cNvPr id="15" name="Espace réservé pour une image  14" descr="Une image contenant eau, extérieur, surf, sport&#10;&#10;Description générée automatiquement">
            <a:extLst>
              <a:ext uri="{FF2B5EF4-FFF2-40B4-BE49-F238E27FC236}">
                <a16:creationId xmlns:a16="http://schemas.microsoft.com/office/drawing/2014/main" id="{1792508A-5C23-CC4C-81C6-720B02110B2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/>
          <a:srcRect l="15465" r="154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01455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78;p11">
            <a:extLst>
              <a:ext uri="{FF2B5EF4-FFF2-40B4-BE49-F238E27FC236}">
                <a16:creationId xmlns:a16="http://schemas.microsoft.com/office/drawing/2014/main" id="{CB62E901-09A1-494C-B67D-271E34AE301D}"/>
              </a:ext>
            </a:extLst>
          </p:cNvPr>
          <p:cNvSpPr/>
          <p:nvPr/>
        </p:nvSpPr>
        <p:spPr>
          <a:xfrm>
            <a:off x="766763" y="2222188"/>
            <a:ext cx="4716462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Découvrez les vins de la région avec un vigneron passionné ! </a:t>
            </a:r>
          </a:p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Il vous fera découvrir 6 vins et 4 spécialités locales. Ces produits refléteront toute la légèreté et la finesse du terroir de Loire. 2 bouteilles de chaque vin dégusté sera laissé à votre disposition pour les savourer tout au long de votre séjour.</a:t>
            </a:r>
          </a:p>
          <a:p>
            <a:pPr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package comprend : </a:t>
            </a:r>
          </a:p>
          <a:p>
            <a:pPr lvl="0" algn="ctr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ctr"/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Présentation de chaque vignoble</a:t>
            </a:r>
          </a:p>
          <a:p>
            <a:pPr lvl="0" algn="ctr"/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Présentation de chaque produit</a:t>
            </a:r>
          </a:p>
          <a:p>
            <a:pPr lvl="0" algn="ctr"/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Dégustation (1h30).</a:t>
            </a:r>
          </a:p>
          <a:p>
            <a:pPr lvl="0" algn="ctr"/>
            <a:endParaRPr lang="fr-FR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</p:txBody>
      </p:sp>
      <p:sp>
        <p:nvSpPr>
          <p:cNvPr id="18" name="Google Shape;567;p10">
            <a:extLst>
              <a:ext uri="{FF2B5EF4-FFF2-40B4-BE49-F238E27FC236}">
                <a16:creationId xmlns:a16="http://schemas.microsoft.com/office/drawing/2014/main" id="{054258DB-D65C-BB4F-A888-085964E2B8F3}"/>
              </a:ext>
            </a:extLst>
          </p:cNvPr>
          <p:cNvSpPr txBox="1">
            <a:spLocks/>
          </p:cNvSpPr>
          <p:nvPr/>
        </p:nvSpPr>
        <p:spPr>
          <a:xfrm>
            <a:off x="0" y="891875"/>
            <a:ext cx="609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330"/>
              <a:buFont typeface="Montserrat"/>
              <a:buNone/>
            </a:pPr>
            <a:r>
              <a:rPr lang="fr-FR" sz="144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  <a:t>ACCORDS METS &amp; VINS DE SOLOGNE </a:t>
            </a: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endParaRPr lang="fr-FR" sz="3600" b="1" dirty="0">
              <a:solidFill>
                <a:srgbClr val="697758"/>
              </a:solidFill>
              <a:latin typeface="Gilda Display" panose="02000000000000000000" pitchFamily="2" charset="77"/>
              <a:sym typeface="Montserrat"/>
            </a:endParaRPr>
          </a:p>
        </p:txBody>
      </p:sp>
      <p:cxnSp>
        <p:nvCxnSpPr>
          <p:cNvPr id="22" name="Google Shape;470;p2">
            <a:extLst>
              <a:ext uri="{FF2B5EF4-FFF2-40B4-BE49-F238E27FC236}">
                <a16:creationId xmlns:a16="http://schemas.microsoft.com/office/drawing/2014/main" id="{32AFAD1C-91AF-8649-81D5-A2CDE9DD7EED}"/>
              </a:ext>
            </a:extLst>
          </p:cNvPr>
          <p:cNvCxnSpPr>
            <a:cxnSpLocks/>
          </p:cNvCxnSpPr>
          <p:nvPr/>
        </p:nvCxnSpPr>
        <p:spPr>
          <a:xfrm>
            <a:off x="2755265" y="1911395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" name="Espace réservé pour une image  33" descr="Une image contenant vin, table, intérieur, assis&#10;&#10;Description générée automatiquement">
            <a:extLst>
              <a:ext uri="{FF2B5EF4-FFF2-40B4-BE49-F238E27FC236}">
                <a16:creationId xmlns:a16="http://schemas.microsoft.com/office/drawing/2014/main" id="{3C23E0E2-064B-FA47-9263-DA8F4086663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t="20143" b="20143"/>
          <a:stretch>
            <a:fillRect/>
          </a:stretch>
        </p:blipFill>
        <p:spPr/>
      </p:pic>
      <p:pic>
        <p:nvPicPr>
          <p:cNvPr id="11" name="Espace réservé pour une image  10" descr="Une image contenant herbe, extérieur, table, pique-nique&#10;&#10;Description générée automatiquement">
            <a:extLst>
              <a:ext uri="{FF2B5EF4-FFF2-40B4-BE49-F238E27FC236}">
                <a16:creationId xmlns:a16="http://schemas.microsoft.com/office/drawing/2014/main" id="{C2B8A6C4-6669-9241-8FF2-8944C4EB715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t="11180" b="11180"/>
          <a:stretch>
            <a:fillRect/>
          </a:stretch>
        </p:blipFill>
        <p:spPr/>
      </p:pic>
      <p:pic>
        <p:nvPicPr>
          <p:cNvPr id="24" name="Espace réservé pour une image  23" descr="Une image contenant assis, miroir, table, avant&#10;&#10;Description générée automatiquement">
            <a:extLst>
              <a:ext uri="{FF2B5EF4-FFF2-40B4-BE49-F238E27FC236}">
                <a16:creationId xmlns:a16="http://schemas.microsoft.com/office/drawing/2014/main" id="{32FB072F-6DFA-CA45-A5FA-969F21A7EC46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15465" r="15465"/>
          <a:stretch>
            <a:fillRect/>
          </a:stretch>
        </p:blipFill>
        <p:spPr/>
      </p:pic>
      <p:pic>
        <p:nvPicPr>
          <p:cNvPr id="26" name="Espace réservé pour une image  25" descr="Une image contenant intérieur, table, assis, ordinateur&#10;&#10;Description générée automatiquement">
            <a:extLst>
              <a:ext uri="{FF2B5EF4-FFF2-40B4-BE49-F238E27FC236}">
                <a16:creationId xmlns:a16="http://schemas.microsoft.com/office/drawing/2014/main" id="{88078D7B-81FA-4745-BA2B-AA339496938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/>
          <a:srcRect t="17827" b="178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08179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78;p11">
            <a:extLst>
              <a:ext uri="{FF2B5EF4-FFF2-40B4-BE49-F238E27FC236}">
                <a16:creationId xmlns:a16="http://schemas.microsoft.com/office/drawing/2014/main" id="{CB62E901-09A1-494C-B67D-271E34AE301D}"/>
              </a:ext>
            </a:extLst>
          </p:cNvPr>
          <p:cNvSpPr/>
          <p:nvPr/>
        </p:nvSpPr>
        <p:spPr>
          <a:xfrm>
            <a:off x="766763" y="1781049"/>
            <a:ext cx="4716462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Venez expérimenter les joies de la création de votre propre bière en fonction des goûts du futur marié. Un brasseur amateur vous accompagnera dans l’élaboration de « la cuvée du futur marié ».</a:t>
            </a:r>
          </a:p>
          <a:p>
            <a:pPr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package comprend 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ctr"/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Brassage de la cuvée du marié (3h)</a:t>
            </a:r>
          </a:p>
          <a:p>
            <a:pPr lvl="0" algn="ctr"/>
            <a:endParaRPr lang="fr-FR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ctr"/>
            <a:r>
              <a:rPr lang="fr-FR" sz="1600" i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A savoir :</a:t>
            </a:r>
          </a:p>
          <a:p>
            <a:pPr lvl="0" algn="ctr"/>
            <a:r>
              <a:rPr lang="fr-FR" sz="1600" i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La bière va devoir fermenter. Il vous faudra revenir pour la mise en bouteille 6 semaines plus tard.</a:t>
            </a:r>
          </a:p>
          <a:p>
            <a:pPr lvl="0" algn="ctr"/>
            <a:r>
              <a:rPr lang="fr-FR" sz="1600" i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 Vous pourrez ainsi récupérer votre « brassin » </a:t>
            </a:r>
            <a:r>
              <a:rPr lang="fr-FR" sz="1600" b="1" i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unique </a:t>
            </a:r>
            <a:r>
              <a:rPr lang="fr-FR" sz="1600" i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comptant 50  bouteilles de 33 cl. </a:t>
            </a:r>
          </a:p>
          <a:p>
            <a:pPr lvl="0" algn="ctr"/>
            <a:endParaRPr lang="fr-FR" sz="1600" i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ctr"/>
            <a:r>
              <a:rPr lang="fr-FR" sz="1600" i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L’expédition des bières n’est pas envisageable. </a:t>
            </a:r>
          </a:p>
          <a:p>
            <a:pPr lvl="0" algn="ctr"/>
            <a:endParaRPr lang="fr-FR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</p:txBody>
      </p:sp>
      <p:sp>
        <p:nvSpPr>
          <p:cNvPr id="18" name="Google Shape;567;p10">
            <a:extLst>
              <a:ext uri="{FF2B5EF4-FFF2-40B4-BE49-F238E27FC236}">
                <a16:creationId xmlns:a16="http://schemas.microsoft.com/office/drawing/2014/main" id="{054258DB-D65C-BB4F-A888-085964E2B8F3}"/>
              </a:ext>
            </a:extLst>
          </p:cNvPr>
          <p:cNvSpPr txBox="1">
            <a:spLocks/>
          </p:cNvSpPr>
          <p:nvPr/>
        </p:nvSpPr>
        <p:spPr>
          <a:xfrm>
            <a:off x="0" y="1060336"/>
            <a:ext cx="609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330"/>
              <a:buFont typeface="Montserrat"/>
              <a:buNone/>
            </a:pPr>
            <a:r>
              <a:rPr lang="fr-FR" sz="144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  <a:t>LA BRASSERIE </a:t>
            </a: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endParaRPr lang="fr-FR" sz="3600" b="1" dirty="0">
              <a:solidFill>
                <a:srgbClr val="697758"/>
              </a:solidFill>
              <a:latin typeface="Gilda Display" panose="02000000000000000000" pitchFamily="2" charset="77"/>
              <a:sym typeface="Montserrat"/>
            </a:endParaRPr>
          </a:p>
        </p:txBody>
      </p:sp>
      <p:cxnSp>
        <p:nvCxnSpPr>
          <p:cNvPr id="22" name="Google Shape;470;p2">
            <a:extLst>
              <a:ext uri="{FF2B5EF4-FFF2-40B4-BE49-F238E27FC236}">
                <a16:creationId xmlns:a16="http://schemas.microsoft.com/office/drawing/2014/main" id="{32AFAD1C-91AF-8649-81D5-A2CDE9DD7EED}"/>
              </a:ext>
            </a:extLst>
          </p:cNvPr>
          <p:cNvCxnSpPr>
            <a:cxnSpLocks/>
          </p:cNvCxnSpPr>
          <p:nvPr/>
        </p:nvCxnSpPr>
        <p:spPr>
          <a:xfrm>
            <a:off x="2917825" y="1652643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1" name="Espace réservé pour une image  10" descr="Une image contenant extérieur, crépuscule, soleil, arrière-plan&#10;&#10;Description générée automatiquement">
            <a:extLst>
              <a:ext uri="{FF2B5EF4-FFF2-40B4-BE49-F238E27FC236}">
                <a16:creationId xmlns:a16="http://schemas.microsoft.com/office/drawing/2014/main" id="{55AF8472-2C93-A74F-9A76-2B29322F8F6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12767" r="12767"/>
          <a:stretch>
            <a:fillRect/>
          </a:stretch>
        </p:blipFill>
        <p:spPr/>
      </p:pic>
      <p:pic>
        <p:nvPicPr>
          <p:cNvPr id="13" name="Espace réservé pour une image  12" descr="Une image contenant table, alimentation, assiette, gâteau&#10;&#10;Description générée automatiquement">
            <a:extLst>
              <a:ext uri="{FF2B5EF4-FFF2-40B4-BE49-F238E27FC236}">
                <a16:creationId xmlns:a16="http://schemas.microsoft.com/office/drawing/2014/main" id="{0CF39383-4648-A647-BB6F-E932F57B0C9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/>
          <a:srcRect l="17616" t="-1259" r="8399" b="1259"/>
          <a:stretch/>
        </p:blipFill>
        <p:spPr>
          <a:xfrm>
            <a:off x="9135806" y="0"/>
            <a:ext cx="3056194" cy="2948939"/>
          </a:xfrm>
        </p:spPr>
      </p:pic>
      <p:pic>
        <p:nvPicPr>
          <p:cNvPr id="15" name="Espace réservé pour une image  14" descr="Une image contenant personne, tenant, homme, téléphone mobile&#10;&#10;Description générée automatiquement">
            <a:extLst>
              <a:ext uri="{FF2B5EF4-FFF2-40B4-BE49-F238E27FC236}">
                <a16:creationId xmlns:a16="http://schemas.microsoft.com/office/drawing/2014/main" id="{CBC40D50-6FD2-5E48-BC1D-E9B5E71D3594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4"/>
          <a:srcRect l="15465" r="15465"/>
          <a:stretch>
            <a:fillRect/>
          </a:stretch>
        </p:blipFill>
        <p:spPr/>
      </p:pic>
      <p:pic>
        <p:nvPicPr>
          <p:cNvPr id="23" name="Espace réservé pour une image  22" descr="Une image contenant intérieur, cuisine, table, assis&#10;&#10;Description générée automatiquement">
            <a:extLst>
              <a:ext uri="{FF2B5EF4-FFF2-40B4-BE49-F238E27FC236}">
                <a16:creationId xmlns:a16="http://schemas.microsoft.com/office/drawing/2014/main" id="{96E27B1D-9B4B-9E4C-B76E-0B30E6B5953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5"/>
          <a:srcRect l="23377" r="233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963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7"/>
          <p:cNvSpPr txBox="1"/>
          <p:nvPr/>
        </p:nvSpPr>
        <p:spPr>
          <a:xfrm>
            <a:off x="4586875" y="4355501"/>
            <a:ext cx="1417941" cy="936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"/>
              <a:buNone/>
            </a:pPr>
            <a:r>
              <a:rPr lang="fr-FR" sz="36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Montserrat"/>
              </a:rPr>
              <a:t>3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ts val="5000"/>
            </a:pPr>
            <a:r>
              <a:rPr lang="fr-FR" sz="28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JOURS</a:t>
            </a:r>
            <a:endParaRPr lang="fr-FR" sz="2800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"/>
              <a:buNone/>
            </a:pPr>
            <a:endParaRPr sz="4400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Montserrat"/>
            </a:endParaRPr>
          </a:p>
        </p:txBody>
      </p:sp>
      <p:sp>
        <p:nvSpPr>
          <p:cNvPr id="526" name="Google Shape;526;p7"/>
          <p:cNvSpPr txBox="1"/>
          <p:nvPr/>
        </p:nvSpPr>
        <p:spPr>
          <a:xfrm>
            <a:off x="6096000" y="4375071"/>
            <a:ext cx="1345185" cy="127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accent1"/>
              </a:buClr>
              <a:buSzPts val="5000"/>
            </a:pPr>
            <a:r>
              <a:rPr lang="fr-FR" sz="36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Montserrat"/>
              </a:rPr>
              <a:t>2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ts val="5000"/>
            </a:pPr>
            <a:r>
              <a:rPr lang="fr-FR" sz="28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NUITS</a:t>
            </a:r>
            <a:endParaRPr lang="fr-FR" sz="2800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ts val="5000"/>
            </a:pPr>
            <a:endParaRPr sz="1600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8" name="Google Shape;528;p7"/>
          <p:cNvSpPr txBox="1"/>
          <p:nvPr/>
        </p:nvSpPr>
        <p:spPr>
          <a:xfrm>
            <a:off x="7441024" y="4355501"/>
            <a:ext cx="2475473" cy="936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accent1"/>
              </a:buClr>
              <a:buSzPts val="5000"/>
            </a:pPr>
            <a:r>
              <a:rPr lang="fr-FR" sz="36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Montserrat"/>
              </a:rPr>
              <a:t>3</a:t>
            </a:r>
          </a:p>
          <a:p>
            <a:pPr algn="ctr">
              <a:lnSpc>
                <a:spcPct val="90000"/>
              </a:lnSpc>
              <a:buClr>
                <a:schemeClr val="accent1"/>
              </a:buClr>
              <a:buSzPts val="5000"/>
            </a:pPr>
            <a:r>
              <a:rPr lang="fr-FR" sz="28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ACTIVITÉS</a:t>
            </a:r>
            <a:endParaRPr lang="fr-FR" sz="2800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Montserrat"/>
              <a:buNone/>
            </a:pPr>
            <a:endParaRPr sz="1600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0" name="Google Shape;530;p7"/>
          <p:cNvSpPr txBox="1"/>
          <p:nvPr/>
        </p:nvSpPr>
        <p:spPr>
          <a:xfrm>
            <a:off x="9300250" y="4382092"/>
            <a:ext cx="3242675" cy="1411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accent1"/>
              </a:buClr>
              <a:buSzPts val="5000"/>
            </a:pPr>
            <a:r>
              <a:rPr lang="fr-FR" sz="36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Montserrat"/>
              </a:rPr>
              <a:t>10</a:t>
            </a:r>
          </a:p>
          <a:p>
            <a:pPr lvl="0" algn="ctr">
              <a:lnSpc>
                <a:spcPct val="90000"/>
              </a:lnSpc>
              <a:buClr>
                <a:schemeClr val="accent1"/>
              </a:buClr>
              <a:buSzPts val="5000"/>
            </a:pPr>
            <a:r>
              <a:rPr lang="fr-FR" sz="28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PERSONNES</a:t>
            </a:r>
          </a:p>
          <a:p>
            <a:pPr lvl="0" algn="ctr">
              <a:lnSpc>
                <a:spcPct val="90000"/>
              </a:lnSpc>
              <a:buClr>
                <a:schemeClr val="accent1"/>
              </a:buClr>
              <a:buSzPts val="5000"/>
            </a:pPr>
            <a:r>
              <a:rPr lang="fr-FR" sz="14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MAXIMUM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SzPts val="5000"/>
            </a:pPr>
            <a:endParaRPr sz="1600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5463BD-D723-C642-867B-021BDF0C1627}"/>
              </a:ext>
            </a:extLst>
          </p:cNvPr>
          <p:cNvSpPr txBox="1"/>
          <p:nvPr/>
        </p:nvSpPr>
        <p:spPr>
          <a:xfrm>
            <a:off x="488812" y="3568540"/>
            <a:ext cx="34255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VOTRE FEUILLE DE ROUTE </a:t>
            </a:r>
          </a:p>
          <a:p>
            <a:pPr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 jours au sein d’un domaine privé et 3 activités organisées  par nos soins. </a:t>
            </a:r>
          </a:p>
          <a:p>
            <a:pPr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Ce package inclut </a:t>
            </a: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Montserrat"/>
              </a:rPr>
              <a:t>le manoir, ses extérieurs, son jacuzzi 6-8 places,  les activités et un </a:t>
            </a:r>
            <a:r>
              <a:rPr lang="fr-FR" sz="1600" dirty="0" err="1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Montserrat"/>
              </a:rPr>
              <a:t>pass</a:t>
            </a: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Montserrat"/>
              </a:rPr>
              <a:t> VIP dans un club local.. (sous conditions de réouverture COVID 19)</a:t>
            </a:r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fr-FR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0" name="Google Shape;462;g895fcf4734_0_1">
            <a:extLst>
              <a:ext uri="{FF2B5EF4-FFF2-40B4-BE49-F238E27FC236}">
                <a16:creationId xmlns:a16="http://schemas.microsoft.com/office/drawing/2014/main" id="{5024DA99-BAC1-B247-92CE-A53351A3FF4A}"/>
              </a:ext>
            </a:extLst>
          </p:cNvPr>
          <p:cNvCxnSpPr>
            <a:cxnSpLocks/>
          </p:cNvCxnSpPr>
          <p:nvPr/>
        </p:nvCxnSpPr>
        <p:spPr>
          <a:xfrm flipV="1">
            <a:off x="4386343" y="3977641"/>
            <a:ext cx="0" cy="2068829"/>
          </a:xfrm>
          <a:prstGeom prst="straightConnector1">
            <a:avLst/>
          </a:prstGeom>
          <a:noFill/>
          <a:ln w="19050" cap="flat" cmpd="sng">
            <a:solidFill>
              <a:schemeClr val="tx1">
                <a:lumMod val="65000"/>
                <a:lumOff val="35000"/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" name="Espace réservé pour une image  5" descr="Une image contenant extérieur, route, voiture, rue&#10;&#10;Description générée automatiquement">
            <a:extLst>
              <a:ext uri="{FF2B5EF4-FFF2-40B4-BE49-F238E27FC236}">
                <a16:creationId xmlns:a16="http://schemas.microsoft.com/office/drawing/2014/main" id="{0A2A66E0-41E8-604C-B7AC-C11A4EC60E1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t="50000" b="7662"/>
          <a:stretch/>
        </p:blipFill>
        <p:spPr>
          <a:xfrm>
            <a:off x="0" y="0"/>
            <a:ext cx="12192000" cy="3441600"/>
          </a:xfrm>
        </p:spPr>
      </p:pic>
    </p:spTree>
    <p:extLst>
      <p:ext uri="{BB962C8B-B14F-4D97-AF65-F5344CB8AC3E}">
        <p14:creationId xmlns:p14="http://schemas.microsoft.com/office/powerpoint/2010/main" val="908333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578;p11">
            <a:extLst>
              <a:ext uri="{FF2B5EF4-FFF2-40B4-BE49-F238E27FC236}">
                <a16:creationId xmlns:a16="http://schemas.microsoft.com/office/drawing/2014/main" id="{CB62E901-09A1-494C-B67D-271E34AE301D}"/>
              </a:ext>
            </a:extLst>
          </p:cNvPr>
          <p:cNvSpPr/>
          <p:nvPr/>
        </p:nvSpPr>
        <p:spPr>
          <a:xfrm>
            <a:off x="766763" y="2394576"/>
            <a:ext cx="4716462" cy="3385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Une masseuse professionnelle se rendra à la </a:t>
            </a:r>
            <a:r>
              <a:rPr lang="fr-FR" sz="1600" dirty="0" err="1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Blondellerie</a:t>
            </a: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 et vous proposera un massage « bien être ». </a:t>
            </a:r>
          </a:p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Un moment privilégié </a:t>
            </a:r>
            <a:r>
              <a:rPr lang="fr-FR" sz="160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pour le future marié </a:t>
            </a: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ou pour chacun des convives en intérieur ou extérieur selon la météo.</a:t>
            </a:r>
          </a:p>
          <a:p>
            <a:pPr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package comprend 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ctr"/>
            <a:r>
              <a:rPr lang="fr-FR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Masseuse présente 2h</a:t>
            </a:r>
          </a:p>
          <a:p>
            <a:pPr lvl="0" algn="ctr"/>
            <a:endParaRPr lang="fr-FR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</p:txBody>
      </p:sp>
      <p:sp>
        <p:nvSpPr>
          <p:cNvPr id="18" name="Google Shape;567;p10">
            <a:extLst>
              <a:ext uri="{FF2B5EF4-FFF2-40B4-BE49-F238E27FC236}">
                <a16:creationId xmlns:a16="http://schemas.microsoft.com/office/drawing/2014/main" id="{054258DB-D65C-BB4F-A888-085964E2B8F3}"/>
              </a:ext>
            </a:extLst>
          </p:cNvPr>
          <p:cNvSpPr txBox="1">
            <a:spLocks/>
          </p:cNvSpPr>
          <p:nvPr/>
        </p:nvSpPr>
        <p:spPr>
          <a:xfrm>
            <a:off x="0" y="1673863"/>
            <a:ext cx="6096000" cy="592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ts val="3330"/>
              <a:buFont typeface="Montserrat"/>
              <a:buNone/>
            </a:pPr>
            <a:r>
              <a:rPr lang="fr-FR" sz="144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  <a:t>LE MASSAGE </a:t>
            </a: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br>
              <a:rPr lang="fr-FR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</a:br>
            <a:endParaRPr lang="fr-FR" sz="3600" b="1" dirty="0">
              <a:solidFill>
                <a:srgbClr val="697758"/>
              </a:solidFill>
              <a:latin typeface="Gilda Display" panose="02000000000000000000" pitchFamily="2" charset="77"/>
              <a:sym typeface="Montserrat"/>
            </a:endParaRPr>
          </a:p>
        </p:txBody>
      </p:sp>
      <p:cxnSp>
        <p:nvCxnSpPr>
          <p:cNvPr id="22" name="Google Shape;470;p2">
            <a:extLst>
              <a:ext uri="{FF2B5EF4-FFF2-40B4-BE49-F238E27FC236}">
                <a16:creationId xmlns:a16="http://schemas.microsoft.com/office/drawing/2014/main" id="{32AFAD1C-91AF-8649-81D5-A2CDE9DD7EED}"/>
              </a:ext>
            </a:extLst>
          </p:cNvPr>
          <p:cNvCxnSpPr>
            <a:cxnSpLocks/>
          </p:cNvCxnSpPr>
          <p:nvPr/>
        </p:nvCxnSpPr>
        <p:spPr>
          <a:xfrm>
            <a:off x="2917825" y="2266170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" name="Espace réservé pour une image  12" descr="Une image contenant personne, intérieur, lit, femme&#10;&#10;Description générée automatiquement">
            <a:extLst>
              <a:ext uri="{FF2B5EF4-FFF2-40B4-BE49-F238E27FC236}">
                <a16:creationId xmlns:a16="http://schemas.microsoft.com/office/drawing/2014/main" id="{F03C8E75-2A76-8B45-AECC-5FEAD09807F0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/>
          <a:srcRect l="15465" r="15465"/>
          <a:stretch>
            <a:fillRect/>
          </a:stretch>
        </p:blipFill>
        <p:spPr/>
      </p:pic>
      <p:pic>
        <p:nvPicPr>
          <p:cNvPr id="20" name="Espace réservé pour une image  19" descr="Une image contenant personne, intérieur, femme, table&#10;&#10;Description générée automatiquement">
            <a:extLst>
              <a:ext uri="{FF2B5EF4-FFF2-40B4-BE49-F238E27FC236}">
                <a16:creationId xmlns:a16="http://schemas.microsoft.com/office/drawing/2014/main" id="{FB60EC1E-2E01-064E-8EA6-C3305AC2CCC9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/>
          <a:srcRect t="21056" b="21056"/>
          <a:stretch>
            <a:fillRect/>
          </a:stretch>
        </p:blipFill>
        <p:spPr/>
      </p:pic>
      <p:pic>
        <p:nvPicPr>
          <p:cNvPr id="5" name="Espace réservé pour une image  4" descr="Une image contenant personne, intérieur, pose, chat&#10;&#10;Description générée automatiquement">
            <a:extLst>
              <a:ext uri="{FF2B5EF4-FFF2-40B4-BE49-F238E27FC236}">
                <a16:creationId xmlns:a16="http://schemas.microsoft.com/office/drawing/2014/main" id="{D506DEC7-B087-F549-A164-C707330EC79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 rotWithShape="1">
          <a:blip r:embed="rId4"/>
          <a:srcRect t="3618" b="32277"/>
          <a:stretch/>
        </p:blipFill>
        <p:spPr>
          <a:xfrm>
            <a:off x="8945426" y="3095591"/>
            <a:ext cx="3056194" cy="2948939"/>
          </a:xfrm>
        </p:spPr>
      </p:pic>
      <p:pic>
        <p:nvPicPr>
          <p:cNvPr id="9" name="Espace réservé pour une image  8" descr="Une image contenant personne, intérieur, homme, feu&#10;&#10;Description générée automatiquement">
            <a:extLst>
              <a:ext uri="{FF2B5EF4-FFF2-40B4-BE49-F238E27FC236}">
                <a16:creationId xmlns:a16="http://schemas.microsoft.com/office/drawing/2014/main" id="{A99C541B-4BBD-714D-9DBD-4C69F32B00C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5"/>
          <a:srcRect l="12790" r="127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3023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8"/>
          <p:cNvSpPr txBox="1">
            <a:spLocks noGrp="1"/>
          </p:cNvSpPr>
          <p:nvPr>
            <p:ph type="title"/>
          </p:nvPr>
        </p:nvSpPr>
        <p:spPr>
          <a:xfrm>
            <a:off x="5326151" y="962335"/>
            <a:ext cx="6865849" cy="866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Montserrat"/>
              <a:buNone/>
            </a:pPr>
            <a:r>
              <a:rPr lang="fr-FR" sz="3600" dirty="0">
                <a:solidFill>
                  <a:srgbClr val="697758"/>
                </a:solidFill>
                <a:latin typeface="Gilda Display" panose="02000000000000000000" pitchFamily="2" charset="77"/>
                <a:ea typeface="+mj-ea"/>
                <a:cs typeface="+mj-cs"/>
              </a:rPr>
              <a:t>SERVICES ADDITIONNELS </a:t>
            </a:r>
            <a:br>
              <a:rPr lang="fr-FR" sz="3600" dirty="0">
                <a:solidFill>
                  <a:srgbClr val="697758"/>
                </a:solidFill>
                <a:latin typeface="Gilda Display" panose="02000000000000000000" pitchFamily="2" charset="77"/>
                <a:ea typeface="+mj-ea"/>
                <a:cs typeface="+mj-cs"/>
              </a:rPr>
            </a:br>
            <a:r>
              <a:rPr lang="fr-FR" sz="2000" dirty="0">
                <a:solidFill>
                  <a:srgbClr val="697758"/>
                </a:solidFill>
                <a:latin typeface="Gilda Display" panose="02000000000000000000" pitchFamily="2" charset="77"/>
                <a:ea typeface="+mj-ea"/>
                <a:cs typeface="+mj-cs"/>
              </a:rPr>
              <a:t>SUR DEMANDE</a:t>
            </a:r>
            <a:endParaRPr lang="fr-FR" sz="3600" dirty="0">
              <a:solidFill>
                <a:srgbClr val="697758"/>
              </a:solidFill>
              <a:latin typeface="Gilda Display" panose="02000000000000000000" pitchFamily="2" charset="77"/>
              <a:ea typeface="+mj-ea"/>
              <a:cs typeface="+mj-cs"/>
            </a:endParaRPr>
          </a:p>
        </p:txBody>
      </p:sp>
      <p:sp>
        <p:nvSpPr>
          <p:cNvPr id="638" name="Google Shape;638;p18"/>
          <p:cNvSpPr txBox="1"/>
          <p:nvPr/>
        </p:nvSpPr>
        <p:spPr>
          <a:xfrm>
            <a:off x="5888640" y="2340886"/>
            <a:ext cx="5741100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Mise à disposition d’un cuisinier à votre service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pour un/les repas de votre séjour.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25 à 50 euros/repas/personnes</a:t>
            </a:r>
            <a:endParaRPr sz="1600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Mise à disposition de vélos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20 euros/personnes </a:t>
            </a:r>
            <a:endParaRPr sz="1600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algn="ctr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Mise à disposition du Sauna : (à partir du 25 Juillet 2020) 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75 euros / jour </a:t>
            </a:r>
            <a:endParaRPr sz="1600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Mise à disposition d’un chauffeur pour les activités 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Devis sur mesure (van de 8 personnes)</a:t>
            </a:r>
            <a:endParaRPr sz="1600" b="1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" name="Google Shape;470;p2">
            <a:extLst>
              <a:ext uri="{FF2B5EF4-FFF2-40B4-BE49-F238E27FC236}">
                <a16:creationId xmlns:a16="http://schemas.microsoft.com/office/drawing/2014/main" id="{7B976FED-481D-8849-B883-F92ECC6FD834}"/>
              </a:ext>
            </a:extLst>
          </p:cNvPr>
          <p:cNvCxnSpPr>
            <a:cxnSpLocks/>
          </p:cNvCxnSpPr>
          <p:nvPr/>
        </p:nvCxnSpPr>
        <p:spPr>
          <a:xfrm>
            <a:off x="8449945" y="2024063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Espace réservé pour une image  7" descr="Une image contenant table, en bois, tasse, café&#10;&#10;Description générée automatiquement">
            <a:extLst>
              <a:ext uri="{FF2B5EF4-FFF2-40B4-BE49-F238E27FC236}">
                <a16:creationId xmlns:a16="http://schemas.microsoft.com/office/drawing/2014/main" id="{0576033B-F4E6-9442-BABC-29D227996F5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12880" t="17713" r="3303" b="1531"/>
          <a:stretch/>
        </p:blipFill>
        <p:spPr>
          <a:xfrm>
            <a:off x="1338263" y="1196975"/>
            <a:ext cx="3987800" cy="5122863"/>
          </a:xfrm>
        </p:spPr>
      </p:pic>
      <p:sp>
        <p:nvSpPr>
          <p:cNvPr id="5" name="Google Shape;469;p2">
            <a:extLst>
              <a:ext uri="{FF2B5EF4-FFF2-40B4-BE49-F238E27FC236}">
                <a16:creationId xmlns:a16="http://schemas.microsoft.com/office/drawing/2014/main" id="{4EB9ABE7-4D27-544F-932F-CAECD0537463}"/>
              </a:ext>
            </a:extLst>
          </p:cNvPr>
          <p:cNvSpPr/>
          <p:nvPr/>
        </p:nvSpPr>
        <p:spPr>
          <a:xfrm>
            <a:off x="766762" y="537913"/>
            <a:ext cx="4163531" cy="5317671"/>
          </a:xfrm>
          <a:prstGeom prst="rect">
            <a:avLst/>
          </a:prstGeom>
          <a:noFill/>
          <a:ln w="12700" cap="flat" cmpd="sng">
            <a:solidFill>
              <a:schemeClr val="accent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F17A9C-7C95-AE4B-B23F-9E1939F41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6040"/>
            <a:ext cx="12192000" cy="1485900"/>
          </a:xfrm>
        </p:spPr>
        <p:txBody>
          <a:bodyPr>
            <a:normAutofit/>
          </a:bodyPr>
          <a:lstStyle/>
          <a:p>
            <a:pPr algn="ctr"/>
            <a:r>
              <a:rPr lang="fr-AU" sz="36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  <a:t>CONTACT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78BC00E-AAF0-024C-92FC-050FBCE22B0E}"/>
              </a:ext>
            </a:extLst>
          </p:cNvPr>
          <p:cNvSpPr txBox="1"/>
          <p:nvPr/>
        </p:nvSpPr>
        <p:spPr>
          <a:xfrm>
            <a:off x="2240040" y="4310929"/>
            <a:ext cx="7336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AU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Alexandre OGILVIE</a:t>
            </a:r>
          </a:p>
          <a:p>
            <a:pPr algn="ctr"/>
            <a:endParaRPr lang="fr-AU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fr-AU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aoblondellerie@gmail.com</a:t>
            </a:r>
          </a:p>
          <a:p>
            <a:pPr algn="ctr"/>
            <a:endParaRPr lang="fr-AU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fr-AU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+33 6 76 05 09 10</a:t>
            </a:r>
          </a:p>
        </p:txBody>
      </p:sp>
      <p:cxnSp>
        <p:nvCxnSpPr>
          <p:cNvPr id="6" name="Google Shape;470;p2">
            <a:extLst>
              <a:ext uri="{FF2B5EF4-FFF2-40B4-BE49-F238E27FC236}">
                <a16:creationId xmlns:a16="http://schemas.microsoft.com/office/drawing/2014/main" id="{22CC4C49-02A7-2847-B7A5-0B707BD61400}"/>
              </a:ext>
            </a:extLst>
          </p:cNvPr>
          <p:cNvCxnSpPr>
            <a:cxnSpLocks/>
          </p:cNvCxnSpPr>
          <p:nvPr/>
        </p:nvCxnSpPr>
        <p:spPr>
          <a:xfrm>
            <a:off x="5908224" y="2024063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19DD7103-B399-F34B-893F-47BEF7155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248" y="2147378"/>
            <a:ext cx="3061504" cy="16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49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"/>
          <p:cNvSpPr txBox="1"/>
          <p:nvPr/>
        </p:nvSpPr>
        <p:spPr>
          <a:xfrm>
            <a:off x="173501" y="5318365"/>
            <a:ext cx="7497933" cy="150749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E2D8"/>
              </a:buClr>
              <a:buSzPts val="1400"/>
              <a:buFont typeface="Lato"/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Repas &amp; alcools sont à votre charge 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E2D8"/>
              </a:buClr>
              <a:buSzPts val="1400"/>
              <a:buFont typeface="Lato"/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 Des services complémentaires sont à votre disposition en supplément Page 21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6E2D8"/>
              </a:buClr>
              <a:buSzPts val="1400"/>
              <a:buFont typeface="Lato"/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* Non inclus dans l’offre 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</p:txBody>
      </p:sp>
      <p:sp>
        <p:nvSpPr>
          <p:cNvPr id="21" name="Google Shape;476;p2">
            <a:extLst>
              <a:ext uri="{FF2B5EF4-FFF2-40B4-BE49-F238E27FC236}">
                <a16:creationId xmlns:a16="http://schemas.microsoft.com/office/drawing/2014/main" id="{8EAAF7F9-B7ED-2E4A-ABFE-3E32EED3FC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215019"/>
            <a:ext cx="12192000" cy="160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70"/>
              <a:buFont typeface="Montserrat"/>
              <a:buNone/>
            </a:pPr>
            <a:r>
              <a:rPr lang="fr-FR" sz="3600" dirty="0">
                <a:solidFill>
                  <a:srgbClr val="697758"/>
                </a:solidFill>
                <a:latin typeface="Gilda Display" panose="02000000000000000000" pitchFamily="2" charset="77"/>
              </a:rPr>
              <a:t>VOTRE PROGRAMME </a:t>
            </a:r>
            <a:br>
              <a:rPr lang="fr-FR" sz="3600" dirty="0">
                <a:solidFill>
                  <a:srgbClr val="697758"/>
                </a:solidFill>
                <a:latin typeface="Gilda Display" panose="02000000000000000000" pitchFamily="2" charset="77"/>
              </a:rPr>
            </a:br>
            <a:r>
              <a:rPr lang="fr-FR" sz="3600" dirty="0">
                <a:solidFill>
                  <a:srgbClr val="697758"/>
                </a:solidFill>
                <a:latin typeface="Gilda Display" panose="02000000000000000000" pitchFamily="2" charset="77"/>
              </a:rPr>
              <a:t>SUR MESURE</a:t>
            </a:r>
            <a:endParaRPr sz="3600" dirty="0">
              <a:solidFill>
                <a:srgbClr val="697758"/>
              </a:solidFill>
              <a:latin typeface="Gilda Display" panose="02000000000000000000" pitchFamily="2" charset="77"/>
            </a:endParaRPr>
          </a:p>
        </p:txBody>
      </p:sp>
      <p:cxnSp>
        <p:nvCxnSpPr>
          <p:cNvPr id="22" name="Google Shape;470;p2">
            <a:extLst>
              <a:ext uri="{FF2B5EF4-FFF2-40B4-BE49-F238E27FC236}">
                <a16:creationId xmlns:a16="http://schemas.microsoft.com/office/drawing/2014/main" id="{7F133128-AA45-5B41-A055-4CAB9B68FAB6}"/>
              </a:ext>
            </a:extLst>
          </p:cNvPr>
          <p:cNvCxnSpPr>
            <a:cxnSpLocks/>
          </p:cNvCxnSpPr>
          <p:nvPr/>
        </p:nvCxnSpPr>
        <p:spPr>
          <a:xfrm>
            <a:off x="5858677" y="1812952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B4C5409-1579-EE47-BDC5-E7C558301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8399289"/>
              </p:ext>
            </p:extLst>
          </p:nvPr>
        </p:nvGraphicFramePr>
        <p:xfrm>
          <a:off x="320187" y="2267585"/>
          <a:ext cx="7497933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2375">
                  <a:extLst>
                    <a:ext uri="{9D8B030D-6E8A-4147-A177-3AD203B41FA5}">
                      <a16:colId xmlns:a16="http://schemas.microsoft.com/office/drawing/2014/main" val="1422401293"/>
                    </a:ext>
                  </a:extLst>
                </a:gridCol>
                <a:gridCol w="2577343">
                  <a:extLst>
                    <a:ext uri="{9D8B030D-6E8A-4147-A177-3AD203B41FA5}">
                      <a16:colId xmlns:a16="http://schemas.microsoft.com/office/drawing/2014/main" val="354283788"/>
                    </a:ext>
                  </a:extLst>
                </a:gridCol>
                <a:gridCol w="2478215">
                  <a:extLst>
                    <a:ext uri="{9D8B030D-6E8A-4147-A177-3AD203B41FA5}">
                      <a16:colId xmlns:a16="http://schemas.microsoft.com/office/drawing/2014/main" val="1208126220"/>
                    </a:ext>
                  </a:extLst>
                </a:gridCol>
              </a:tblGrid>
              <a:tr h="326018">
                <a:tc>
                  <a:txBody>
                    <a:bodyPr/>
                    <a:lstStyle/>
                    <a:p>
                      <a:pPr algn="ctr"/>
                      <a:r>
                        <a:rPr lang="fr-FR" sz="1600" kern="1200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JOUR 1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JOUR 2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kern="1200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JOUR 3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575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EFEBE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Petit déjeuner*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Petit déjeuner*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525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EFEBE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Activité 1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Activité 3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281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>
                        <a:solidFill>
                          <a:srgbClr val="EFEBE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Déjeuner*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Déjeuner*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635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Arrivée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Activité 2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Départ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1041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Cadeau de la maison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Diner*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EFEBE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697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479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Diner*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Soirée / Club 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EFEBE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697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894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Nuitée 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EFEBE5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Nuitée </a:t>
                      </a:r>
                    </a:p>
                  </a:txBody>
                  <a:tcPr>
                    <a:solidFill>
                      <a:srgbClr val="697758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EFEBE5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solidFill>
                      <a:srgbClr val="6977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484336"/>
                  </a:ext>
                </a:extLst>
              </a:tr>
            </a:tbl>
          </a:graphicData>
        </a:graphic>
      </p:graphicFrame>
      <p:pic>
        <p:nvPicPr>
          <p:cNvPr id="5" name="Image 4" descr="Une image contenant table, alimentation, tasse, intérieur&#10;&#10;Description générée automatiquement">
            <a:extLst>
              <a:ext uri="{FF2B5EF4-FFF2-40B4-BE49-F238E27FC236}">
                <a16:creationId xmlns:a16="http://schemas.microsoft.com/office/drawing/2014/main" id="{DB300E75-E609-D140-B40C-6AF96B25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289" y="2276475"/>
            <a:ext cx="3937000" cy="29527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"/>
          <p:cNvSpPr txBox="1">
            <a:spLocks noGrp="1"/>
          </p:cNvSpPr>
          <p:nvPr>
            <p:ph type="title"/>
          </p:nvPr>
        </p:nvSpPr>
        <p:spPr>
          <a:xfrm>
            <a:off x="-56190" y="894773"/>
            <a:ext cx="6042591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70"/>
              <a:buFont typeface="Montserrat"/>
              <a:buNone/>
            </a:pPr>
            <a:r>
              <a:rPr lang="fr-FR" sz="4000" dirty="0">
                <a:solidFill>
                  <a:srgbClr val="697758"/>
                </a:solidFill>
                <a:latin typeface="Gilda Display" panose="02000000000000000000" pitchFamily="2" charset="77"/>
              </a:rPr>
              <a:t>VOTRE LIEU DE VIE</a:t>
            </a:r>
            <a:br>
              <a:rPr lang="fr-FR" sz="3000" dirty="0">
                <a:solidFill>
                  <a:srgbClr val="697758"/>
                </a:solidFill>
                <a:latin typeface="Gilda Display" panose="02000000000000000000" pitchFamily="2" charset="77"/>
              </a:rPr>
            </a:br>
            <a:endParaRPr sz="3000" dirty="0">
              <a:solidFill>
                <a:srgbClr val="697758"/>
              </a:solidFill>
              <a:latin typeface="Gilda Display" panose="02000000000000000000" pitchFamily="2" charset="77"/>
            </a:endParaRPr>
          </a:p>
        </p:txBody>
      </p:sp>
      <p:sp>
        <p:nvSpPr>
          <p:cNvPr id="477" name="Google Shape;477;p2"/>
          <p:cNvSpPr txBox="1"/>
          <p:nvPr/>
        </p:nvSpPr>
        <p:spPr>
          <a:xfrm>
            <a:off x="359411" y="2038204"/>
            <a:ext cx="5260339" cy="4308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La </a:t>
            </a:r>
            <a:r>
              <a:rPr lang="fr-FR" sz="1600" dirty="0" err="1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Blondellerie</a:t>
            </a: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, vestige du XIVème siècle mêle confort et authenticité afin de vous proposer un séjour inoubliable. 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manoir dispose d’un emplacement privilégié à proximité des plus beaux châteaux de la Vallée de la Loire. Les plus convoités étant le Château de Chambord, le Château de Chenonceau et le Château de Cheverny.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La région regorge également de lieux gastronomiques et vinicoles primés où les spécialités traditionnelles françaises attendent d’être dégustées…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manoir est situé au sein d’une propriété de 150 hectares garantissant à ses invités  une intimité privilégiée. 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rgbClr val="697758"/>
              </a:solidFill>
              <a:latin typeface="Lato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" name="Google Shape;470;p2">
            <a:extLst>
              <a:ext uri="{FF2B5EF4-FFF2-40B4-BE49-F238E27FC236}">
                <a16:creationId xmlns:a16="http://schemas.microsoft.com/office/drawing/2014/main" id="{CD0BE234-4B73-FE4C-9ED9-A9AC0CF18A21}"/>
              </a:ext>
            </a:extLst>
          </p:cNvPr>
          <p:cNvCxnSpPr/>
          <p:nvPr/>
        </p:nvCxnSpPr>
        <p:spPr>
          <a:xfrm>
            <a:off x="2723080" y="1626235"/>
            <a:ext cx="479100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Image 4" descr="Une image contenant herbe, extérieur, bâtiment, maison&#10;&#10;Description générée automatiquement">
            <a:extLst>
              <a:ext uri="{FF2B5EF4-FFF2-40B4-BE49-F238E27FC236}">
                <a16:creationId xmlns:a16="http://schemas.microsoft.com/office/drawing/2014/main" id="{9D37A76F-EACF-714A-82A6-FFA93D61BD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600" y="1264443"/>
            <a:ext cx="5772150" cy="4329113"/>
          </a:xfrm>
          <a:prstGeom prst="rect">
            <a:avLst/>
          </a:prstGeom>
        </p:spPr>
      </p:pic>
      <p:sp>
        <p:nvSpPr>
          <p:cNvPr id="8" name="Google Shape;469;p2">
            <a:extLst>
              <a:ext uri="{FF2B5EF4-FFF2-40B4-BE49-F238E27FC236}">
                <a16:creationId xmlns:a16="http://schemas.microsoft.com/office/drawing/2014/main" id="{23312947-18B3-0D4A-B1D2-79558EF0815B}"/>
              </a:ext>
            </a:extLst>
          </p:cNvPr>
          <p:cNvSpPr/>
          <p:nvPr/>
        </p:nvSpPr>
        <p:spPr>
          <a:xfrm>
            <a:off x="5986400" y="975876"/>
            <a:ext cx="5846189" cy="4308832"/>
          </a:xfrm>
          <a:prstGeom prst="rect">
            <a:avLst/>
          </a:prstGeom>
          <a:noFill/>
          <a:ln w="12700" cap="flat" cmpd="sng">
            <a:solidFill>
              <a:schemeClr val="accent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76;p3">
            <a:extLst>
              <a:ext uri="{FF2B5EF4-FFF2-40B4-BE49-F238E27FC236}">
                <a16:creationId xmlns:a16="http://schemas.microsoft.com/office/drawing/2014/main" id="{9BDAAEAC-F849-E549-9090-DA19CC2B879A}"/>
              </a:ext>
            </a:extLst>
          </p:cNvPr>
          <p:cNvSpPr txBox="1">
            <a:spLocks/>
          </p:cNvSpPr>
          <p:nvPr/>
        </p:nvSpPr>
        <p:spPr>
          <a:xfrm>
            <a:off x="1" y="211136"/>
            <a:ext cx="12192000" cy="57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3300"/>
              <a:buFont typeface="Montserrat"/>
              <a:buNone/>
            </a:pPr>
            <a:r>
              <a:rPr lang="fr-FR" sz="2700" b="1" dirty="0">
                <a:solidFill>
                  <a:srgbClr val="697758"/>
                </a:solidFill>
                <a:latin typeface="Gilda Display" panose="02000000000000000000" pitchFamily="2" charset="77"/>
                <a:sym typeface="Montserrat"/>
              </a:rPr>
              <a:t>PLAN GLOBAL DE LA PROPRIÉTE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77C4734-D342-544B-AA3B-01AB9FD24F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842" y="1094453"/>
            <a:ext cx="8631044" cy="5290263"/>
          </a:xfrm>
          <a:prstGeom prst="rect">
            <a:avLst/>
          </a:prstGeom>
        </p:spPr>
      </p:pic>
      <p:cxnSp>
        <p:nvCxnSpPr>
          <p:cNvPr id="5" name="Google Shape;470;p2">
            <a:extLst>
              <a:ext uri="{FF2B5EF4-FFF2-40B4-BE49-F238E27FC236}">
                <a16:creationId xmlns:a16="http://schemas.microsoft.com/office/drawing/2014/main" id="{6D5FA17C-5484-374F-9BDD-D14D2F4AFF01}"/>
              </a:ext>
            </a:extLst>
          </p:cNvPr>
          <p:cNvCxnSpPr/>
          <p:nvPr/>
        </p:nvCxnSpPr>
        <p:spPr>
          <a:xfrm>
            <a:off x="5849814" y="765175"/>
            <a:ext cx="479100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Google Shape;469;p2">
            <a:extLst>
              <a:ext uri="{FF2B5EF4-FFF2-40B4-BE49-F238E27FC236}">
                <a16:creationId xmlns:a16="http://schemas.microsoft.com/office/drawing/2014/main" id="{F33B12D1-2A4B-A74F-8D31-5F814942D530}"/>
              </a:ext>
            </a:extLst>
          </p:cNvPr>
          <p:cNvSpPr/>
          <p:nvPr/>
        </p:nvSpPr>
        <p:spPr>
          <a:xfrm>
            <a:off x="1446312" y="921815"/>
            <a:ext cx="9286104" cy="5635538"/>
          </a:xfrm>
          <a:prstGeom prst="rect">
            <a:avLst/>
          </a:prstGeom>
          <a:noFill/>
          <a:ln w="12700" cap="flat" cmpd="sng">
            <a:solidFill>
              <a:schemeClr val="accent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4FBC581-73B5-F048-8BEF-EDA086671917}"/>
              </a:ext>
            </a:extLst>
          </p:cNvPr>
          <p:cNvSpPr/>
          <p:nvPr/>
        </p:nvSpPr>
        <p:spPr>
          <a:xfrm rot="20665117">
            <a:off x="5124009" y="2697480"/>
            <a:ext cx="1245870" cy="1154430"/>
          </a:xfrm>
          <a:prstGeom prst="ellipse">
            <a:avLst/>
          </a:prstGeom>
          <a:solidFill>
            <a:srgbClr val="EFEBE5">
              <a:alpha val="38824"/>
            </a:srgbClr>
          </a:solidFill>
          <a:ln>
            <a:solidFill>
              <a:srgbClr val="EFEBE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fr-FR" sz="105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fr-FR" sz="1050" b="1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 Manoir</a:t>
            </a:r>
          </a:p>
        </p:txBody>
      </p:sp>
    </p:spTree>
    <p:extLst>
      <p:ext uri="{BB962C8B-B14F-4D97-AF65-F5344CB8AC3E}">
        <p14:creationId xmlns:p14="http://schemas.microsoft.com/office/powerpoint/2010/main" val="2861486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E804F6D-B13C-4B4B-9DE2-AF3FC44FDD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008" y="1205635"/>
            <a:ext cx="5923200" cy="4442400"/>
          </a:xfrm>
          <a:prstGeom prst="rect">
            <a:avLst/>
          </a:prstGeom>
        </p:spPr>
      </p:pic>
      <p:sp>
        <p:nvSpPr>
          <p:cNvPr id="476" name="Google Shape;476;p2"/>
          <p:cNvSpPr txBox="1">
            <a:spLocks noGrp="1"/>
          </p:cNvSpPr>
          <p:nvPr>
            <p:ph type="title"/>
          </p:nvPr>
        </p:nvSpPr>
        <p:spPr>
          <a:xfrm>
            <a:off x="0" y="1055370"/>
            <a:ext cx="59864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70"/>
              <a:buFont typeface="Montserrat"/>
              <a:buNone/>
            </a:pPr>
            <a:r>
              <a:rPr lang="fr-FR" sz="4000" dirty="0">
                <a:solidFill>
                  <a:srgbClr val="697758"/>
                </a:solidFill>
                <a:latin typeface="Gilda Display" panose="02000000000000000000" pitchFamily="2" charset="77"/>
              </a:rPr>
              <a:t>LES CHAMBRES</a:t>
            </a:r>
            <a:br>
              <a:rPr lang="fr-FR" sz="3000" dirty="0">
                <a:solidFill>
                  <a:srgbClr val="697758"/>
                </a:solidFill>
                <a:latin typeface="Gilda Display" panose="02000000000000000000" pitchFamily="2" charset="77"/>
              </a:rPr>
            </a:br>
            <a:endParaRPr sz="3000" dirty="0">
              <a:solidFill>
                <a:srgbClr val="697758"/>
              </a:solidFill>
              <a:latin typeface="Gilda Display" panose="02000000000000000000" pitchFamily="2" charset="77"/>
            </a:endParaRPr>
          </a:p>
        </p:txBody>
      </p:sp>
      <p:sp>
        <p:nvSpPr>
          <p:cNvPr id="477" name="Google Shape;477;p2"/>
          <p:cNvSpPr txBox="1"/>
          <p:nvPr/>
        </p:nvSpPr>
        <p:spPr>
          <a:xfrm>
            <a:off x="352137" y="2198801"/>
            <a:ext cx="5211422" cy="404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manoir possède au premier étage, 5 chambres dont : </a:t>
            </a:r>
          </a:p>
          <a:p>
            <a:pPr lvl="0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- 3 chambres avec lits doubles</a:t>
            </a:r>
          </a:p>
          <a:p>
            <a:pPr lvl="0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- 2 chambres avec 2 lits simples</a:t>
            </a:r>
          </a:p>
          <a:p>
            <a:pPr lvl="0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premier étage comprend  2 salles de bain et </a:t>
            </a:r>
          </a:p>
          <a:p>
            <a:pPr lvl="0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2 WC (dont 1 individuel).</a:t>
            </a:r>
          </a:p>
          <a:p>
            <a:pPr lvl="0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L’atmosphère permet aux hôtes de profiter de l’authenticité et des caractéristiques esthétiques d’un château de tradition.</a:t>
            </a:r>
          </a:p>
          <a:p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 cela s’ajoute une certaine forme de modernité, gage d’une location fonctionnelle et luxueuse à laquelle nous tenons.</a:t>
            </a:r>
            <a:endParaRPr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9" name="Google Shape;470;p2">
            <a:extLst>
              <a:ext uri="{FF2B5EF4-FFF2-40B4-BE49-F238E27FC236}">
                <a16:creationId xmlns:a16="http://schemas.microsoft.com/office/drawing/2014/main" id="{CD0BE234-4B73-FE4C-9ED9-A9AC0CF18A21}"/>
              </a:ext>
            </a:extLst>
          </p:cNvPr>
          <p:cNvCxnSpPr>
            <a:cxnSpLocks/>
          </p:cNvCxnSpPr>
          <p:nvPr/>
        </p:nvCxnSpPr>
        <p:spPr>
          <a:xfrm>
            <a:off x="2671344" y="1786832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469;p2">
            <a:extLst>
              <a:ext uri="{FF2B5EF4-FFF2-40B4-BE49-F238E27FC236}">
                <a16:creationId xmlns:a16="http://schemas.microsoft.com/office/drawing/2014/main" id="{23312947-18B3-0D4A-B1D2-79558EF0815B}"/>
              </a:ext>
            </a:extLst>
          </p:cNvPr>
          <p:cNvSpPr/>
          <p:nvPr/>
        </p:nvSpPr>
        <p:spPr>
          <a:xfrm>
            <a:off x="5662378" y="1010444"/>
            <a:ext cx="5846189" cy="4308832"/>
          </a:xfrm>
          <a:prstGeom prst="rect">
            <a:avLst/>
          </a:prstGeom>
          <a:noFill/>
          <a:ln w="12700" cap="flat" cmpd="sng">
            <a:solidFill>
              <a:schemeClr val="accent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587593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"/>
          <p:cNvSpPr txBox="1">
            <a:spLocks noGrp="1"/>
          </p:cNvSpPr>
          <p:nvPr>
            <p:ph type="title"/>
          </p:nvPr>
        </p:nvSpPr>
        <p:spPr>
          <a:xfrm>
            <a:off x="-22459" y="101599"/>
            <a:ext cx="5988969" cy="238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70"/>
              <a:buFont typeface="Montserrat"/>
              <a:buNone/>
            </a:pPr>
            <a:r>
              <a:rPr lang="fr-FR" sz="3600" dirty="0">
                <a:solidFill>
                  <a:srgbClr val="697758"/>
                </a:solidFill>
                <a:latin typeface="Gilda Display" panose="02000000000000000000" pitchFamily="2" charset="77"/>
              </a:rPr>
              <a:t>LES CHAMBRES</a:t>
            </a:r>
            <a:br>
              <a:rPr lang="fr-FR" sz="3000" dirty="0">
                <a:solidFill>
                  <a:srgbClr val="697758"/>
                </a:solidFill>
                <a:latin typeface="Gilda Display" panose="02000000000000000000" pitchFamily="2" charset="77"/>
              </a:rPr>
            </a:br>
            <a:endParaRPr sz="3000" dirty="0">
              <a:solidFill>
                <a:srgbClr val="697758"/>
              </a:solidFill>
              <a:latin typeface="Gilda Display" panose="02000000000000000000" pitchFamily="2" charset="77"/>
            </a:endParaRPr>
          </a:p>
        </p:txBody>
      </p:sp>
      <p:cxnSp>
        <p:nvCxnSpPr>
          <p:cNvPr id="9" name="Google Shape;470;p2">
            <a:extLst>
              <a:ext uri="{FF2B5EF4-FFF2-40B4-BE49-F238E27FC236}">
                <a16:creationId xmlns:a16="http://schemas.microsoft.com/office/drawing/2014/main" id="{CD0BE234-4B73-FE4C-9ED9-A9AC0CF18A21}"/>
              </a:ext>
            </a:extLst>
          </p:cNvPr>
          <p:cNvCxnSpPr>
            <a:cxnSpLocks/>
          </p:cNvCxnSpPr>
          <p:nvPr/>
        </p:nvCxnSpPr>
        <p:spPr>
          <a:xfrm>
            <a:off x="2921270" y="1647132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AF45EFD3-4F1A-A947-8F92-9490D192B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8455" y="0"/>
            <a:ext cx="3033545" cy="22751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FAB16F-D035-2348-A7A4-74958163EF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45198" y="4688520"/>
            <a:ext cx="1546802" cy="11479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9C1EA23-209B-184D-B6B2-8F1AB61A3EB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5710" y="0"/>
            <a:ext cx="3033545" cy="22751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8ED04A2-6B85-C24B-8B0D-130561FDD4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9" y="2416456"/>
            <a:ext cx="2531249" cy="21137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82DF62-DB48-1F42-B368-022E7B742ED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8" y="4694274"/>
            <a:ext cx="7448965" cy="216372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9BE8456-D3B3-0B4A-B84B-08B53834C0F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05000"/>
                    </a14:imgEffect>
                    <a14:imgEffect>
                      <a14:brightnessContrast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258" y="2416457"/>
            <a:ext cx="4034672" cy="21137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B4EF617-A7DC-3948-A2D8-72290F4768F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3690" y="2420421"/>
            <a:ext cx="5433440" cy="211378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0718E38-F86C-434F-ABC1-BE680DCF58E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9240" y="4688520"/>
            <a:ext cx="3033545" cy="216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89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intérieur, table, plafond, pièce&#10;&#10;Description générée automatiquement">
            <a:extLst>
              <a:ext uri="{FF2B5EF4-FFF2-40B4-BE49-F238E27FC236}">
                <a16:creationId xmlns:a16="http://schemas.microsoft.com/office/drawing/2014/main" id="{63E87972-0398-A54B-93D9-D161E1CDB4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400" y="1169392"/>
            <a:ext cx="6205600" cy="4137067"/>
          </a:xfrm>
          <a:prstGeom prst="rect">
            <a:avLst/>
          </a:prstGeom>
        </p:spPr>
      </p:pic>
      <p:sp>
        <p:nvSpPr>
          <p:cNvPr id="476" name="Google Shape;476;p2"/>
          <p:cNvSpPr txBox="1">
            <a:spLocks noGrp="1"/>
          </p:cNvSpPr>
          <p:nvPr>
            <p:ph type="title"/>
          </p:nvPr>
        </p:nvSpPr>
        <p:spPr>
          <a:xfrm>
            <a:off x="-12304" y="1019480"/>
            <a:ext cx="5986400" cy="5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70"/>
              <a:buFont typeface="Montserrat"/>
              <a:buNone/>
            </a:pPr>
            <a:r>
              <a:rPr lang="fr-FR" sz="4000" dirty="0">
                <a:solidFill>
                  <a:srgbClr val="697758"/>
                </a:solidFill>
                <a:latin typeface="Gilda Display" panose="02000000000000000000" pitchFamily="2" charset="77"/>
              </a:rPr>
              <a:t>LES ESPACES DE VIE</a:t>
            </a:r>
            <a:br>
              <a:rPr lang="fr-FR" sz="3000" dirty="0">
                <a:solidFill>
                  <a:srgbClr val="697758"/>
                </a:solidFill>
                <a:latin typeface="Gilda Display" panose="02000000000000000000" pitchFamily="2" charset="77"/>
              </a:rPr>
            </a:br>
            <a:endParaRPr sz="3000" dirty="0">
              <a:solidFill>
                <a:srgbClr val="697758"/>
              </a:solidFill>
              <a:latin typeface="Gilda Display" panose="02000000000000000000" pitchFamily="2" charset="77"/>
            </a:endParaRPr>
          </a:p>
        </p:txBody>
      </p:sp>
      <p:sp>
        <p:nvSpPr>
          <p:cNvPr id="477" name="Google Shape;477;p2"/>
          <p:cNvSpPr txBox="1"/>
          <p:nvPr/>
        </p:nvSpPr>
        <p:spPr>
          <a:xfrm>
            <a:off x="375185" y="2137639"/>
            <a:ext cx="5211422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Le manoir possède au rez-de-chaussée :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- 1 cuisine toute équipée</a:t>
            </a:r>
          </a:p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- 1 salon</a:t>
            </a:r>
          </a:p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- 2 salles à manger</a:t>
            </a:r>
          </a:p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- 1 WC 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pPr lvl="0" algn="just"/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Répartis sur deux étages, le manoir offre de très beaux volumes quant aux espaces de vie et de divertissement situés au rez-de-chaussée.</a:t>
            </a:r>
          </a:p>
          <a:p>
            <a:pPr lvl="0" algn="just"/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  <a:p>
            <a:r>
              <a:rPr lang="fr-FR" sz="1600" dirty="0">
                <a:solidFill>
                  <a:srgbClr val="697758"/>
                </a:solidFill>
                <a:latin typeface="Roboto" panose="02000000000000000000" pitchFamily="2" charset="0"/>
                <a:ea typeface="Roboto" panose="02000000000000000000" pitchFamily="2" charset="0"/>
                <a:sym typeface="Lato"/>
              </a:rPr>
              <a:t>Récemment restauré, l’architecture française est complétée par un mélange de meubles d’époque en bois ornés et a été rafraîchie avec quelques éléments modernes pour un confort optimal..</a:t>
            </a:r>
          </a:p>
          <a:p>
            <a:endParaRPr lang="fr-FR" sz="1600" dirty="0">
              <a:solidFill>
                <a:srgbClr val="697758"/>
              </a:solidFill>
              <a:latin typeface="Roboto" panose="02000000000000000000" pitchFamily="2" charset="0"/>
              <a:ea typeface="Roboto" panose="02000000000000000000" pitchFamily="2" charset="0"/>
              <a:sym typeface="Lato"/>
            </a:endParaRPr>
          </a:p>
        </p:txBody>
      </p:sp>
      <p:cxnSp>
        <p:nvCxnSpPr>
          <p:cNvPr id="9" name="Google Shape;470;p2">
            <a:extLst>
              <a:ext uri="{FF2B5EF4-FFF2-40B4-BE49-F238E27FC236}">
                <a16:creationId xmlns:a16="http://schemas.microsoft.com/office/drawing/2014/main" id="{CD0BE234-4B73-FE4C-9ED9-A9AC0CF18A21}"/>
              </a:ext>
            </a:extLst>
          </p:cNvPr>
          <p:cNvCxnSpPr>
            <a:cxnSpLocks/>
          </p:cNvCxnSpPr>
          <p:nvPr/>
        </p:nvCxnSpPr>
        <p:spPr>
          <a:xfrm>
            <a:off x="2692409" y="1865209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" name="Google Shape;469;p2">
            <a:extLst>
              <a:ext uri="{FF2B5EF4-FFF2-40B4-BE49-F238E27FC236}">
                <a16:creationId xmlns:a16="http://schemas.microsoft.com/office/drawing/2014/main" id="{0DFA7256-5404-4B41-8DE0-9C639CEAD51D}"/>
              </a:ext>
            </a:extLst>
          </p:cNvPr>
          <p:cNvSpPr/>
          <p:nvPr/>
        </p:nvSpPr>
        <p:spPr>
          <a:xfrm>
            <a:off x="5662378" y="1010444"/>
            <a:ext cx="6205600" cy="3893025"/>
          </a:xfrm>
          <a:prstGeom prst="rect">
            <a:avLst/>
          </a:prstGeom>
          <a:noFill/>
          <a:ln w="12700" cap="flat" cmpd="sng">
            <a:solidFill>
              <a:schemeClr val="accent2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24836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"/>
          <p:cNvSpPr txBox="1">
            <a:spLocks noGrp="1"/>
          </p:cNvSpPr>
          <p:nvPr>
            <p:ph type="title"/>
          </p:nvPr>
        </p:nvSpPr>
        <p:spPr>
          <a:xfrm>
            <a:off x="-2139" y="203199"/>
            <a:ext cx="6317393" cy="1605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70"/>
              <a:buFont typeface="Montserrat"/>
              <a:buNone/>
            </a:pPr>
            <a:r>
              <a:rPr lang="fr-FR" sz="3600" dirty="0">
                <a:solidFill>
                  <a:srgbClr val="697758"/>
                </a:solidFill>
                <a:latin typeface="Gilda Display" panose="02000000000000000000" pitchFamily="2" charset="77"/>
              </a:rPr>
              <a:t>LES ESPACES DE VIE</a:t>
            </a:r>
            <a:br>
              <a:rPr lang="fr-FR" sz="3000" dirty="0">
                <a:solidFill>
                  <a:srgbClr val="697758"/>
                </a:solidFill>
                <a:latin typeface="Gilda Display" panose="02000000000000000000" pitchFamily="2" charset="77"/>
              </a:rPr>
            </a:br>
            <a:endParaRPr sz="3000" dirty="0">
              <a:solidFill>
                <a:srgbClr val="697758"/>
              </a:solidFill>
              <a:latin typeface="Gilda Display" panose="02000000000000000000" pitchFamily="2" charset="77"/>
            </a:endParaRPr>
          </a:p>
        </p:txBody>
      </p:sp>
      <p:cxnSp>
        <p:nvCxnSpPr>
          <p:cNvPr id="9" name="Google Shape;470;p2">
            <a:extLst>
              <a:ext uri="{FF2B5EF4-FFF2-40B4-BE49-F238E27FC236}">
                <a16:creationId xmlns:a16="http://schemas.microsoft.com/office/drawing/2014/main" id="{CD0BE234-4B73-FE4C-9ED9-A9AC0CF18A21}"/>
              </a:ext>
            </a:extLst>
          </p:cNvPr>
          <p:cNvCxnSpPr>
            <a:cxnSpLocks/>
          </p:cNvCxnSpPr>
          <p:nvPr/>
        </p:nvCxnSpPr>
        <p:spPr>
          <a:xfrm>
            <a:off x="2818400" y="1220412"/>
            <a:ext cx="474645" cy="0"/>
          </a:xfrm>
          <a:prstGeom prst="straightConnector1">
            <a:avLst/>
          </a:prstGeom>
          <a:noFill/>
          <a:ln w="28575" cap="flat" cmpd="sng">
            <a:solidFill>
              <a:srgbClr val="697758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" name="Image 11" descr="Une image contenant intérieur, armoire, bois, bâtiment&#10;&#10;Description générée automatiquement">
            <a:extLst>
              <a:ext uri="{FF2B5EF4-FFF2-40B4-BE49-F238E27FC236}">
                <a16:creationId xmlns:a16="http://schemas.microsoft.com/office/drawing/2014/main" id="{9D66F157-4AF3-2745-9E7B-FA034BBDF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68" y="1605795"/>
            <a:ext cx="4050028" cy="2837042"/>
          </a:xfrm>
          <a:prstGeom prst="rect">
            <a:avLst/>
          </a:prstGeom>
        </p:spPr>
      </p:pic>
      <p:pic>
        <p:nvPicPr>
          <p:cNvPr id="13" name="Image 12" descr="Une image contenant intérieur, vivant, pièce, table&#10;&#10;Description générée automatiquement">
            <a:extLst>
              <a:ext uri="{FF2B5EF4-FFF2-40B4-BE49-F238E27FC236}">
                <a16:creationId xmlns:a16="http://schemas.microsoft.com/office/drawing/2014/main" id="{BB6ABE35-73FE-7643-8503-BF917DDE38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9" y="4542643"/>
            <a:ext cx="4673112" cy="2339920"/>
          </a:xfrm>
          <a:prstGeom prst="rect">
            <a:avLst/>
          </a:prstGeom>
        </p:spPr>
      </p:pic>
      <p:pic>
        <p:nvPicPr>
          <p:cNvPr id="17" name="Image 16" descr="Une image contenant intérieur, armoire, pièce, vivant&#10;&#10;Description générée automatiquement">
            <a:extLst>
              <a:ext uri="{FF2B5EF4-FFF2-40B4-BE49-F238E27FC236}">
                <a16:creationId xmlns:a16="http://schemas.microsoft.com/office/drawing/2014/main" id="{90E5501A-2E8B-AB4B-9087-6E7BDE0354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3689" y="23572"/>
            <a:ext cx="3739643" cy="2651760"/>
          </a:xfrm>
          <a:prstGeom prst="rect">
            <a:avLst/>
          </a:prstGeom>
        </p:spPr>
      </p:pic>
      <p:pic>
        <p:nvPicPr>
          <p:cNvPr id="18" name="Image 17" descr="Une image contenant vivant, intérieur, âtre, pièce&#10;&#10;Description générée automatiquement">
            <a:extLst>
              <a:ext uri="{FF2B5EF4-FFF2-40B4-BE49-F238E27FC236}">
                <a16:creationId xmlns:a16="http://schemas.microsoft.com/office/drawing/2014/main" id="{49899594-4B4A-E24D-B0E8-C6722FA969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254" y="23572"/>
            <a:ext cx="1956492" cy="1517605"/>
          </a:xfrm>
          <a:prstGeom prst="rect">
            <a:avLst/>
          </a:prstGeom>
        </p:spPr>
      </p:pic>
      <p:pic>
        <p:nvPicPr>
          <p:cNvPr id="19" name="Image 18" descr="Une image contenant intérieur, fenêtre, pièce, lit&#10;&#10;Description générée automatiquement">
            <a:extLst>
              <a:ext uri="{FF2B5EF4-FFF2-40B4-BE49-F238E27FC236}">
                <a16:creationId xmlns:a16="http://schemas.microsoft.com/office/drawing/2014/main" id="{C4535E9E-09C7-D34C-B901-B7F5B6D696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689" y="5343134"/>
            <a:ext cx="2052572" cy="1539429"/>
          </a:xfrm>
          <a:prstGeom prst="rect">
            <a:avLst/>
          </a:prstGeom>
        </p:spPr>
      </p:pic>
      <p:pic>
        <p:nvPicPr>
          <p:cNvPr id="4" name="Image 3" descr="Une image contenant intérieur, pièce, bâtiment, vivant&#10;&#10;Description générée automatiquement">
            <a:extLst>
              <a:ext uri="{FF2B5EF4-FFF2-40B4-BE49-F238E27FC236}">
                <a16:creationId xmlns:a16="http://schemas.microsoft.com/office/drawing/2014/main" id="{206191D4-E568-9044-A2EC-A96124C454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3690" y="2731410"/>
            <a:ext cx="3758310" cy="2504633"/>
          </a:xfrm>
          <a:prstGeom prst="rect">
            <a:avLst/>
          </a:prstGeom>
        </p:spPr>
      </p:pic>
      <p:pic>
        <p:nvPicPr>
          <p:cNvPr id="7" name="Image 6" descr="Une image contenant intérieur, pièce, vivant, table&#10;&#10;Description générée automatiquement">
            <a:extLst>
              <a:ext uri="{FF2B5EF4-FFF2-40B4-BE49-F238E27FC236}">
                <a16:creationId xmlns:a16="http://schemas.microsoft.com/office/drawing/2014/main" id="{E15B4DEE-727E-754D-9C32-7C36E38B640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814" y="4539765"/>
            <a:ext cx="3473034" cy="2315356"/>
          </a:xfrm>
          <a:prstGeom prst="rect">
            <a:avLst/>
          </a:prstGeom>
        </p:spPr>
      </p:pic>
      <p:pic>
        <p:nvPicPr>
          <p:cNvPr id="3" name="Image 2" descr="Une image contenant armoire, intérieur, cuisine, fenêtre&#10;&#10;Description générée automatiquement">
            <a:extLst>
              <a:ext uri="{FF2B5EF4-FFF2-40B4-BE49-F238E27FC236}">
                <a16:creationId xmlns:a16="http://schemas.microsoft.com/office/drawing/2014/main" id="{6B18CFD9-16F8-5649-93F7-665CB7CBBF7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3538" y="1605795"/>
            <a:ext cx="4075310" cy="283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210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6569</TotalTime>
  <Words>1158</Words>
  <Application>Microsoft Macintosh PowerPoint</Application>
  <PresentationFormat>Grand écran</PresentationFormat>
  <Paragraphs>191</Paragraphs>
  <Slides>22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Calibri</vt:lpstr>
      <vt:lpstr>Roboto</vt:lpstr>
      <vt:lpstr>Arial</vt:lpstr>
      <vt:lpstr>Twentieth Century</vt:lpstr>
      <vt:lpstr>Calibri Light</vt:lpstr>
      <vt:lpstr>Montserrat</vt:lpstr>
      <vt:lpstr>Gilda Display</vt:lpstr>
      <vt:lpstr>Lato</vt:lpstr>
      <vt:lpstr>Thème Office</vt:lpstr>
      <vt:lpstr>EVG DOMAINE DE LA BLONDELLERIE</vt:lpstr>
      <vt:lpstr>Présentation PowerPoint</vt:lpstr>
      <vt:lpstr>VOTRE PROGRAMME  SUR MESURE</vt:lpstr>
      <vt:lpstr>VOTRE LIEU DE VIE </vt:lpstr>
      <vt:lpstr>Présentation PowerPoint</vt:lpstr>
      <vt:lpstr>LES CHAMBRES </vt:lpstr>
      <vt:lpstr>LES CHAMBRES </vt:lpstr>
      <vt:lpstr>LES ESPACES DE VIE </vt:lpstr>
      <vt:lpstr>LES ESPACES DE VIE </vt:lpstr>
      <vt:lpstr>LES EXTÉRIEURS </vt:lpstr>
      <vt:lpstr>LES EXTÉRIEURS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SERVICES ADDITIONNELS  SUR DEMANDE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Domaine de la Blondellerie</dc:title>
  <dc:creator>estelle selva</dc:creator>
  <cp:lastModifiedBy>Cassandre Joly</cp:lastModifiedBy>
  <cp:revision>72</cp:revision>
  <dcterms:created xsi:type="dcterms:W3CDTF">2020-06-01T13:14:00Z</dcterms:created>
  <dcterms:modified xsi:type="dcterms:W3CDTF">2020-07-21T19:53:12Z</dcterms:modified>
</cp:coreProperties>
</file>